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36"/>
  </p:notesMasterIdLst>
  <p:sldIdLst>
    <p:sldId id="256" r:id="rId4"/>
    <p:sldId id="313" r:id="rId5"/>
    <p:sldId id="277" r:id="rId6"/>
    <p:sldId id="288" r:id="rId7"/>
    <p:sldId id="282" r:id="rId8"/>
    <p:sldId id="281" r:id="rId9"/>
    <p:sldId id="269" r:id="rId10"/>
    <p:sldId id="317" r:id="rId11"/>
    <p:sldId id="295" r:id="rId12"/>
    <p:sldId id="308" r:id="rId13"/>
    <p:sldId id="309" r:id="rId14"/>
    <p:sldId id="311" r:id="rId15"/>
    <p:sldId id="285" r:id="rId16"/>
    <p:sldId id="300" r:id="rId17"/>
    <p:sldId id="318" r:id="rId18"/>
    <p:sldId id="298" r:id="rId19"/>
    <p:sldId id="296" r:id="rId20"/>
    <p:sldId id="314" r:id="rId21"/>
    <p:sldId id="299" r:id="rId22"/>
    <p:sldId id="297" r:id="rId23"/>
    <p:sldId id="302" r:id="rId24"/>
    <p:sldId id="315" r:id="rId25"/>
    <p:sldId id="319" r:id="rId26"/>
    <p:sldId id="325" r:id="rId27"/>
    <p:sldId id="316" r:id="rId28"/>
    <p:sldId id="320" r:id="rId29"/>
    <p:sldId id="321" r:id="rId30"/>
    <p:sldId id="267" r:id="rId31"/>
    <p:sldId id="324" r:id="rId32"/>
    <p:sldId id="323" r:id="rId33"/>
    <p:sldId id="322" r:id="rId34"/>
    <p:sldId id="326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5422"/>
    <a:srgbClr val="4F6228"/>
    <a:srgbClr val="C0504D"/>
    <a:srgbClr val="FF66FF"/>
    <a:srgbClr val="FFCCFF"/>
    <a:srgbClr val="EBF1DE"/>
    <a:srgbClr val="F2F6EA"/>
    <a:srgbClr val="FEF6F0"/>
    <a:srgbClr val="262F13"/>
    <a:srgbClr val="BFEFC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094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view3D>
      <c:rotX val="30"/>
      <c:rotY val="300"/>
      <c:depthPercent val="100"/>
      <c:rAngAx val="1"/>
    </c:view3D>
    <c:plotArea>
      <c:layout>
        <c:manualLayout>
          <c:layoutTarget val="inner"/>
          <c:xMode val="edge"/>
          <c:yMode val="edge"/>
          <c:x val="7.9563988688465277E-3"/>
          <c:y val="1.5651906732585263E-2"/>
          <c:w val="0.98743475281457993"/>
          <c:h val="0.952161565381621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1"/>
          <c:dPt>
            <c:idx val="0"/>
            <c:spPr>
              <a:ln>
                <a:solidFill>
                  <a:schemeClr val="accent1">
                    <a:lumMod val="50000"/>
                  </a:schemeClr>
                </a:solidFill>
              </a:ln>
            </c:spPr>
          </c:dPt>
          <c:dPt>
            <c:idx val="2"/>
            <c:spPr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7.4074074074074331E-5"/>
                  <c:y val="-4.8359904455060616E-2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tx1"/>
                        </a:solidFill>
                      </a:defRPr>
                    </a:pPr>
                    <a:r>
                      <a:rPr lang="ru-RU" sz="1100" b="1" dirty="0" smtClean="0">
                        <a:solidFill>
                          <a:schemeClr val="tx1"/>
                        </a:solidFill>
                      </a:rPr>
                      <a:t>Ф</a:t>
                    </a:r>
                    <a:r>
                      <a:rPr lang="ru-RU" b="0" dirty="0" smtClean="0">
                        <a:solidFill>
                          <a:schemeClr val="tx1"/>
                        </a:solidFill>
                      </a:rPr>
                      <a:t>едеральная субсидия</a:t>
                    </a:r>
                    <a:r>
                      <a:rPr lang="ru-RU" b="0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ru-RU" sz="2400" b="1" dirty="0">
                        <a:solidFill>
                          <a:schemeClr val="tx1"/>
                        </a:solidFill>
                      </a:rPr>
                      <a:t>49%</a:t>
                    </a:r>
                  </a:p>
                </c:rich>
              </c:tx>
              <c:spPr/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-4.1983560090703038E-2"/>
                  <c:y val="8.6224348088307992E-2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tx1"/>
                        </a:solidFill>
                      </a:defRPr>
                    </a:pPr>
                    <a:r>
                      <a:rPr lang="ru-RU" sz="1100" b="1" dirty="0" smtClean="0">
                        <a:solidFill>
                          <a:schemeClr val="tx1"/>
                        </a:solidFill>
                      </a:rPr>
                      <a:t>С</a:t>
                    </a:r>
                    <a:r>
                      <a:rPr lang="ru-RU" b="0" dirty="0" smtClean="0">
                        <a:solidFill>
                          <a:schemeClr val="tx1"/>
                        </a:solidFill>
                      </a:rPr>
                      <a:t>редства регионального </a:t>
                    </a:r>
                    <a:r>
                      <a:rPr lang="ru-RU" b="0" dirty="0" err="1" smtClean="0">
                        <a:solidFill>
                          <a:schemeClr val="tx1"/>
                        </a:solidFill>
                      </a:rPr>
                      <a:t>софинанси-рования</a:t>
                    </a:r>
                    <a:r>
                      <a:rPr lang="ru-RU" b="0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ru-RU" sz="2400" b="1" dirty="0">
                        <a:solidFill>
                          <a:schemeClr val="tx1"/>
                        </a:solidFill>
                      </a:rPr>
                      <a:t>14%</a:t>
                    </a:r>
                  </a:p>
                </c:rich>
              </c:tx>
              <c:spPr/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2.5306689342403627E-2"/>
                  <c:y val="2.7774096528957196E-2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tx1"/>
                        </a:solidFill>
                      </a:defRPr>
                    </a:pPr>
                    <a:r>
                      <a:rPr lang="ru-RU" sz="1100" b="1" dirty="0">
                        <a:solidFill>
                          <a:schemeClr val="tx1"/>
                        </a:solidFill>
                      </a:rPr>
                      <a:t>Р</a:t>
                    </a:r>
                    <a:r>
                      <a:rPr lang="ru-RU" b="0" dirty="0">
                        <a:solidFill>
                          <a:schemeClr val="tx1"/>
                        </a:solidFill>
                      </a:rPr>
                      <a:t>егиональная программа </a:t>
                    </a:r>
                    <a:r>
                      <a:rPr lang="ru-RU" b="0" dirty="0" smtClean="0">
                        <a:solidFill>
                          <a:schemeClr val="tx1"/>
                        </a:solidFill>
                      </a:rPr>
                      <a:t>модернизации </a:t>
                    </a:r>
                    <a:r>
                      <a:rPr lang="ru-RU" b="0" dirty="0" err="1" smtClean="0">
                        <a:solidFill>
                          <a:schemeClr val="tx1"/>
                        </a:solidFill>
                      </a:rPr>
                      <a:t>здравоохра-нения</a:t>
                    </a:r>
                    <a:r>
                      <a:rPr lang="ru-RU" b="0" dirty="0" smtClean="0">
                        <a:solidFill>
                          <a:schemeClr val="tx1"/>
                        </a:solidFill>
                      </a:rPr>
                      <a:t>   </a:t>
                    </a:r>
                  </a:p>
                  <a:p>
                    <a:pPr>
                      <a:defRPr sz="1100" b="1">
                        <a:solidFill>
                          <a:schemeClr val="tx1"/>
                        </a:solidFill>
                      </a:defRPr>
                    </a:pPr>
                    <a:r>
                      <a:rPr lang="ru-RU" sz="2400" b="1" dirty="0" smtClean="0">
                        <a:solidFill>
                          <a:schemeClr val="tx1"/>
                        </a:solidFill>
                      </a:rPr>
                      <a:t>23</a:t>
                    </a:r>
                    <a:r>
                      <a:rPr lang="ru-RU" sz="2400" b="1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pPr/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1.4725623582766443E-2"/>
                  <c:y val="-0.22615185614296845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tx1"/>
                        </a:solidFill>
                      </a:defRPr>
                    </a:pPr>
                    <a:r>
                      <a:rPr lang="ru-RU" sz="1100" b="1" dirty="0" smtClean="0">
                        <a:solidFill>
                          <a:schemeClr val="tx1"/>
                        </a:solidFill>
                      </a:rPr>
                      <a:t>О</a:t>
                    </a:r>
                    <a:r>
                      <a:rPr lang="ru-RU" sz="1100" b="0" dirty="0" smtClean="0">
                        <a:solidFill>
                          <a:schemeClr val="tx1"/>
                        </a:solidFill>
                      </a:rPr>
                      <a:t>бластные ц</a:t>
                    </a:r>
                    <a:r>
                      <a:rPr lang="ru-RU" b="0" dirty="0" smtClean="0">
                        <a:solidFill>
                          <a:schemeClr val="tx1"/>
                        </a:solidFill>
                      </a:rPr>
                      <a:t>елевые </a:t>
                    </a:r>
                    <a:r>
                      <a:rPr lang="ru-RU" b="0" dirty="0">
                        <a:solidFill>
                          <a:schemeClr val="tx1"/>
                        </a:solidFill>
                      </a:rPr>
                      <a:t>программы
</a:t>
                    </a:r>
                    <a:r>
                      <a:rPr lang="ru-RU" sz="2400" b="1" dirty="0">
                        <a:solidFill>
                          <a:schemeClr val="tx1"/>
                        </a:solidFill>
                      </a:rPr>
                      <a:t>14%</a:t>
                    </a:r>
                  </a:p>
                </c:rich>
              </c:tx>
              <c:spPr/>
              <c:dLblPos val="bestFit"/>
              <c:showCatName val="1"/>
              <c:showPercent val="1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ctr"/>
            <c:showCatName val="1"/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Федеральный бюджет</c:v>
                </c:pt>
                <c:pt idx="1">
                  <c:v>Средства софинансирования</c:v>
                </c:pt>
                <c:pt idx="2">
                  <c:v>Региональная программа модернизации</c:v>
                </c:pt>
                <c:pt idx="3">
                  <c:v>Целевые программы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313.12599999999969</c:v>
                </c:pt>
                <c:pt idx="1">
                  <c:v>86.35</c:v>
                </c:pt>
                <c:pt idx="2">
                  <c:v>145.72399999999999</c:v>
                </c:pt>
                <c:pt idx="3">
                  <c:v>89.058999999999983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spPr>
    <a:ln>
      <a:noFill/>
    </a:ln>
    <a:effectLst/>
  </c:spPr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>
                <a:solidFill>
                  <a:schemeClr val="accent2">
                    <a:lumMod val="75000"/>
                  </a:schemeClr>
                </a:solidFill>
              </a:defRPr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Федеральная субсидия, </a:t>
            </a: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</a:rPr>
              <a:t>млн.руб</a:t>
            </a:r>
            <a:endParaRPr lang="ru-RU" sz="1800" dirty="0">
              <a:solidFill>
                <a:schemeClr val="accent2">
                  <a:lumMod val="75000"/>
                </a:schemeClr>
              </a:solidFill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rgbClr val="FF0000"/>
                        </a:solidFill>
                      </a:rPr>
                      <a:t>2</a:t>
                    </a:r>
                    <a:r>
                      <a:rPr lang="en-US" sz="1200" dirty="0" smtClean="0">
                        <a:solidFill>
                          <a:srgbClr val="FF0000"/>
                        </a:solidFill>
                      </a:rPr>
                      <a:t>4,2</a:t>
                    </a:r>
                    <a:endParaRPr lang="en-US" sz="1200" dirty="0">
                      <a:solidFill>
                        <a:srgbClr val="FF0000"/>
                      </a:solidFill>
                    </a:endParaRPr>
                  </a:p>
                </c:rich>
              </c:tx>
              <c:dLblPos val="out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rgbClr val="FF0000"/>
                        </a:solidFill>
                      </a:rPr>
                      <a:t>2</a:t>
                    </a:r>
                    <a:r>
                      <a:rPr lang="en-US" sz="1200" dirty="0" smtClean="0"/>
                      <a:t>2,3</a:t>
                    </a:r>
                    <a:endParaRPr lang="en-US" sz="1200" dirty="0"/>
                  </a:p>
                </c:rich>
              </c:tx>
              <c:dLblPos val="outEnd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rgbClr val="FF0000"/>
                        </a:solidFill>
                      </a:rPr>
                      <a:t>2</a:t>
                    </a:r>
                    <a:r>
                      <a:rPr lang="en-US" sz="1200" dirty="0" smtClean="0"/>
                      <a:t>1,</a:t>
                    </a:r>
                    <a:r>
                      <a:rPr lang="ru-RU" sz="1200" dirty="0" smtClean="0"/>
                      <a:t>1</a:t>
                    </a:r>
                    <a:endParaRPr lang="en-US" sz="1200" dirty="0"/>
                  </a:p>
                </c:rich>
              </c:tx>
              <c:dLblPos val="outEnd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rgbClr val="FF0000"/>
                        </a:solidFill>
                      </a:rPr>
                      <a:t>2</a:t>
                    </a:r>
                    <a:r>
                      <a:rPr lang="en-US" sz="1200" dirty="0" smtClean="0"/>
                      <a:t>0,</a:t>
                    </a:r>
                    <a:r>
                      <a:rPr lang="ru-RU" sz="1200" dirty="0" smtClean="0"/>
                      <a:t>8</a:t>
                    </a:r>
                    <a:endParaRPr lang="en-US" sz="1200" dirty="0"/>
                  </a:p>
                </c:rich>
              </c:tx>
              <c:dLblPos val="outEnd"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rgbClr val="FF0000"/>
                        </a:solidFill>
                      </a:rPr>
                      <a:t>2</a:t>
                    </a:r>
                    <a:r>
                      <a:rPr lang="en-US" sz="1200" dirty="0" smtClean="0"/>
                      <a:t>0,0</a:t>
                    </a:r>
                    <a:endParaRPr lang="en-US" sz="1200" dirty="0"/>
                  </a:p>
                </c:rich>
              </c:tx>
              <c:dLblPos val="outEnd"/>
              <c:showVal val="1"/>
            </c:dLbl>
            <c:dLbl>
              <c:idx val="5"/>
              <c:layout/>
              <c:dLblPos val="outEnd"/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rgbClr val="FF0000"/>
                        </a:solidFill>
                      </a:rPr>
                      <a:t>1</a:t>
                    </a:r>
                    <a:r>
                      <a:rPr lang="en-US" sz="1200" dirty="0" smtClean="0"/>
                      <a:t>9,</a:t>
                    </a:r>
                    <a:r>
                      <a:rPr lang="ru-RU" sz="1200" dirty="0" smtClean="0"/>
                      <a:t>1</a:t>
                    </a:r>
                    <a:endParaRPr lang="en-US" sz="1200" dirty="0"/>
                  </a:p>
                </c:rich>
              </c:tx>
              <c:dLblPos val="outEnd"/>
              <c:showVal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rgbClr val="FF0000"/>
                        </a:solidFill>
                      </a:rPr>
                      <a:t>1</a:t>
                    </a:r>
                    <a:r>
                      <a:rPr lang="en-US" sz="1200" dirty="0" smtClean="0"/>
                      <a:t>7,</a:t>
                    </a:r>
                    <a:r>
                      <a:rPr lang="ru-RU" sz="1200" dirty="0" smtClean="0"/>
                      <a:t>4</a:t>
                    </a:r>
                    <a:endParaRPr lang="en-US" sz="1200" dirty="0"/>
                  </a:p>
                </c:rich>
              </c:tx>
              <c:dLblPos val="outEnd"/>
              <c:showVal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rgbClr val="FF0000"/>
                        </a:solidFill>
                      </a:rPr>
                      <a:t>1</a:t>
                    </a:r>
                    <a:r>
                      <a:rPr lang="en-US" sz="1200" dirty="0" smtClean="0"/>
                      <a:t>7,</a:t>
                    </a:r>
                    <a:r>
                      <a:rPr lang="ru-RU" sz="1200" dirty="0" smtClean="0"/>
                      <a:t>1</a:t>
                    </a:r>
                    <a:endParaRPr lang="en-US" sz="1200" dirty="0"/>
                  </a:p>
                </c:rich>
              </c:tx>
              <c:dLblPos val="outEnd"/>
              <c:showVal val="1"/>
            </c:dLbl>
            <c:dLbl>
              <c:idx val="9"/>
              <c:layout/>
              <c:dLblPos val="outEnd"/>
              <c:showVal val="1"/>
            </c:dLbl>
            <c:dLbl>
              <c:idx val="10"/>
              <c:layout/>
              <c:dLblPos val="outEnd"/>
              <c:showVal val="1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rgbClr val="FF0000"/>
                        </a:solidFill>
                      </a:rPr>
                      <a:t>1</a:t>
                    </a:r>
                    <a:r>
                      <a:rPr lang="en-US" sz="1200" dirty="0" smtClean="0"/>
                      <a:t>4,</a:t>
                    </a:r>
                    <a:r>
                      <a:rPr lang="ru-RU" sz="1200" dirty="0" smtClean="0"/>
                      <a:t>9</a:t>
                    </a:r>
                    <a:endParaRPr lang="en-US" sz="1200" dirty="0"/>
                  </a:p>
                </c:rich>
              </c:tx>
              <c:dLblPos val="outEnd"/>
              <c:showVal val="1"/>
            </c:dLbl>
            <c:delete val="1"/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</c:dLbls>
          <c:cat>
            <c:strRef>
              <c:f>Лист1!$A$2:$A$18</c:f>
              <c:strCache>
                <c:ptCount val="17"/>
                <c:pt idx="0">
                  <c:v>Липецкая</c:v>
                </c:pt>
                <c:pt idx="1">
                  <c:v>Воронежская</c:v>
                </c:pt>
                <c:pt idx="2">
                  <c:v>Ивановская</c:v>
                </c:pt>
                <c:pt idx="3">
                  <c:v>Брянская</c:v>
                </c:pt>
                <c:pt idx="4">
                  <c:v>Тульская</c:v>
                </c:pt>
                <c:pt idx="5">
                  <c:v>Костромская</c:v>
                </c:pt>
                <c:pt idx="6">
                  <c:v>Смоленская</c:v>
                </c:pt>
                <c:pt idx="7">
                  <c:v>Тверская</c:v>
                </c:pt>
                <c:pt idx="8">
                  <c:v>Ярославская</c:v>
                </c:pt>
                <c:pt idx="9">
                  <c:v>Калужская</c:v>
                </c:pt>
                <c:pt idx="10">
                  <c:v>Рязанская</c:v>
                </c:pt>
                <c:pt idx="11">
                  <c:v>Белгородская</c:v>
                </c:pt>
                <c:pt idx="12">
                  <c:v>Владимирская</c:v>
                </c:pt>
                <c:pt idx="13">
                  <c:v>Курская</c:v>
                </c:pt>
                <c:pt idx="14">
                  <c:v>Орловская</c:v>
                </c:pt>
                <c:pt idx="15">
                  <c:v>Тамбовская</c:v>
                </c:pt>
                <c:pt idx="16">
                  <c:v>Московская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24.2</c:v>
                </c:pt>
                <c:pt idx="1">
                  <c:v>22.3</c:v>
                </c:pt>
                <c:pt idx="2">
                  <c:v>21.1</c:v>
                </c:pt>
                <c:pt idx="3">
                  <c:v>20.8</c:v>
                </c:pt>
                <c:pt idx="4" formatCode="0.0">
                  <c:v>20</c:v>
                </c:pt>
                <c:pt idx="5" formatCode="0.0">
                  <c:v>20</c:v>
                </c:pt>
                <c:pt idx="6">
                  <c:v>19.100000000000001</c:v>
                </c:pt>
                <c:pt idx="7">
                  <c:v>17.399999999999999</c:v>
                </c:pt>
                <c:pt idx="8">
                  <c:v>17.100000000000001</c:v>
                </c:pt>
                <c:pt idx="9" formatCode="0.0">
                  <c:v>15</c:v>
                </c:pt>
                <c:pt idx="10" formatCode="0.0">
                  <c:v>15</c:v>
                </c:pt>
                <c:pt idx="11">
                  <c:v>14.9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</c:ser>
        <c:axId val="95189248"/>
        <c:axId val="95215616"/>
      </c:barChart>
      <c:catAx>
        <c:axId val="95189248"/>
        <c:scaling>
          <c:orientation val="minMax"/>
        </c:scaling>
        <c:axPos val="b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5215616"/>
        <c:crosses val="autoZero"/>
        <c:auto val="1"/>
        <c:lblAlgn val="ctr"/>
        <c:lblOffset val="100"/>
      </c:catAx>
      <c:valAx>
        <c:axId val="95215616"/>
        <c:scaling>
          <c:orientation val="minMax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5189248"/>
        <c:crosses val="autoZero"/>
        <c:crossBetween val="between"/>
      </c:valAx>
    </c:plotArea>
    <c:plotVisOnly val="1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>
                <a:solidFill>
                  <a:schemeClr val="accent2">
                    <a:lumMod val="75000"/>
                  </a:schemeClr>
                </a:solidFill>
              </a:defRPr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Областная субсидия (</a:t>
            </a: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</a:rPr>
              <a:t>софинасирование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), </a:t>
            </a:r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</a:rPr>
              <a:t>млн.руб</a:t>
            </a:r>
            <a:endParaRPr lang="ru-RU" sz="1800" dirty="0">
              <a:solidFill>
                <a:schemeClr val="accent2">
                  <a:lumMod val="75000"/>
                </a:schemeClr>
              </a:solidFill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софинасирования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c:spPr>
          <c:dLbls>
            <c:dLbl>
              <c:idx val="7"/>
              <c:spPr>
                <a:solidFill>
                  <a:schemeClr val="lt1"/>
                </a:solidFill>
                <a:ln w="12700" cap="flat" cmpd="sng" algn="ctr">
                  <a:solidFill>
                    <a:schemeClr val="accent2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10"/>
              <c:spPr>
                <a:solidFill>
                  <a:schemeClr val="lt1"/>
                </a:solidFill>
                <a:ln w="12700" cap="flat" cmpd="sng" algn="ctr">
                  <a:solidFill>
                    <a:schemeClr val="accent2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Лист1!$A$2:$A$18</c:f>
              <c:strCache>
                <c:ptCount val="17"/>
                <c:pt idx="0">
                  <c:v>Липецкая</c:v>
                </c:pt>
                <c:pt idx="1">
                  <c:v>Воронежская</c:v>
                </c:pt>
                <c:pt idx="2">
                  <c:v>Ивановская</c:v>
                </c:pt>
                <c:pt idx="3">
                  <c:v>Брянская</c:v>
                </c:pt>
                <c:pt idx="4">
                  <c:v>Тульская</c:v>
                </c:pt>
                <c:pt idx="5">
                  <c:v>Костромская</c:v>
                </c:pt>
                <c:pt idx="6">
                  <c:v>Смоленская</c:v>
                </c:pt>
                <c:pt idx="7">
                  <c:v>Тверская</c:v>
                </c:pt>
                <c:pt idx="8">
                  <c:v>Ярославская</c:v>
                </c:pt>
                <c:pt idx="9">
                  <c:v>Калужская</c:v>
                </c:pt>
                <c:pt idx="10">
                  <c:v>Рязанская</c:v>
                </c:pt>
                <c:pt idx="11">
                  <c:v>Белгородская</c:v>
                </c:pt>
                <c:pt idx="12">
                  <c:v>Владимирская</c:v>
                </c:pt>
                <c:pt idx="13">
                  <c:v>Курская</c:v>
                </c:pt>
                <c:pt idx="14">
                  <c:v>Орловская</c:v>
                </c:pt>
                <c:pt idx="15">
                  <c:v>Тамбовская</c:v>
                </c:pt>
                <c:pt idx="16">
                  <c:v>Московская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28</c:v>
                </c:pt>
                <c:pt idx="1">
                  <c:v>5.7</c:v>
                </c:pt>
                <c:pt idx="2">
                  <c:v>0.60000000000000064</c:v>
                </c:pt>
                <c:pt idx="3">
                  <c:v>5.5</c:v>
                </c:pt>
                <c:pt idx="4">
                  <c:v>10.8</c:v>
                </c:pt>
                <c:pt idx="5">
                  <c:v>5</c:v>
                </c:pt>
                <c:pt idx="6">
                  <c:v>5.0999999999999996</c:v>
                </c:pt>
                <c:pt idx="7">
                  <c:v>3.5</c:v>
                </c:pt>
                <c:pt idx="8">
                  <c:v>12.5</c:v>
                </c:pt>
                <c:pt idx="9">
                  <c:v>8.8000000000000007</c:v>
                </c:pt>
                <c:pt idx="10">
                  <c:v>8</c:v>
                </c:pt>
                <c:pt idx="11">
                  <c:v>4.4000000000000004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</c:ser>
        <c:dLbls>
          <c:showVal val="1"/>
        </c:dLbls>
        <c:axId val="95240576"/>
        <c:axId val="95242112"/>
      </c:barChart>
      <c:catAx>
        <c:axId val="95240576"/>
        <c:scaling>
          <c:orientation val="minMax"/>
        </c:scaling>
        <c:axPos val="b"/>
        <c:majorGridlines>
          <c:spPr>
            <a:ln>
              <a:solidFill>
                <a:srgbClr val="4F6228">
                  <a:alpha val="24706"/>
                </a:srgbClr>
              </a:solidFill>
            </a:ln>
          </c:spPr>
        </c:majorGridlines>
        <c:tickLblPos val="nextTo"/>
        <c:spPr>
          <a:ln>
            <a:solidFill>
              <a:srgbClr val="4F81BD"/>
            </a:solidFill>
          </a:ln>
        </c:spPr>
        <c:crossAx val="95242112"/>
        <c:crosses val="autoZero"/>
        <c:auto val="1"/>
        <c:lblAlgn val="ctr"/>
        <c:lblOffset val="100"/>
      </c:catAx>
      <c:valAx>
        <c:axId val="95242112"/>
        <c:scaling>
          <c:orientation val="minMax"/>
        </c:scaling>
        <c:axPos val="l"/>
        <c:majorGridlines>
          <c:spPr>
            <a:ln>
              <a:solidFill>
                <a:schemeClr val="accent3">
                  <a:lumMod val="50000"/>
                  <a:alpha val="25000"/>
                </a:schemeClr>
              </a:solidFill>
            </a:ln>
          </c:spPr>
        </c:majorGridlines>
        <c:numFmt formatCode="General" sourceLinked="1"/>
        <c:tickLblPos val="nextTo"/>
        <c:crossAx val="95240576"/>
        <c:crosses val="autoZero"/>
        <c:crossBetween val="between"/>
      </c:valAx>
    </c:plotArea>
    <c:plotVisOnly val="1"/>
  </c:chart>
  <c:txPr>
    <a:bodyPr/>
    <a:lstStyle/>
    <a:p>
      <a:pPr>
        <a:defRPr sz="12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>
                <a:solidFill>
                  <a:schemeClr val="accent2">
                    <a:lumMod val="75000"/>
                  </a:schemeClr>
                </a:solidFill>
              </a:defRPr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Региональная программа модернизации, </a:t>
            </a: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</a:rPr>
              <a:t>млн.руб</a:t>
            </a:r>
            <a:endParaRPr lang="ru-RU" sz="1800" dirty="0">
              <a:solidFill>
                <a:schemeClr val="accent2">
                  <a:lumMod val="75000"/>
                </a:schemeClr>
              </a:solidFill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региональная программа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c:spPr>
          <c:dLbls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Лист1!$A$2:$A$18</c:f>
              <c:strCache>
                <c:ptCount val="17"/>
                <c:pt idx="0">
                  <c:v>Липецкая</c:v>
                </c:pt>
                <c:pt idx="1">
                  <c:v>Воронежская</c:v>
                </c:pt>
                <c:pt idx="2">
                  <c:v>Ивановская</c:v>
                </c:pt>
                <c:pt idx="3">
                  <c:v>Брянская</c:v>
                </c:pt>
                <c:pt idx="4">
                  <c:v>Тульская</c:v>
                </c:pt>
                <c:pt idx="5">
                  <c:v>Костромская</c:v>
                </c:pt>
                <c:pt idx="6">
                  <c:v>Смоленская</c:v>
                </c:pt>
                <c:pt idx="7">
                  <c:v>Тверская</c:v>
                </c:pt>
                <c:pt idx="8">
                  <c:v>Ярославская</c:v>
                </c:pt>
                <c:pt idx="9">
                  <c:v>Калужская</c:v>
                </c:pt>
                <c:pt idx="10">
                  <c:v>Рязанская</c:v>
                </c:pt>
                <c:pt idx="11">
                  <c:v>Белгородская</c:v>
                </c:pt>
                <c:pt idx="12">
                  <c:v>Владимирская</c:v>
                </c:pt>
                <c:pt idx="13">
                  <c:v>Курская</c:v>
                </c:pt>
                <c:pt idx="14">
                  <c:v>Орловская</c:v>
                </c:pt>
                <c:pt idx="15">
                  <c:v>Тамбовская</c:v>
                </c:pt>
                <c:pt idx="16">
                  <c:v>Московская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0.60000000000000064</c:v>
                </c:pt>
                <c:pt idx="1">
                  <c:v>0.9</c:v>
                </c:pt>
                <c:pt idx="2">
                  <c:v>4.7</c:v>
                </c:pt>
                <c:pt idx="3">
                  <c:v>7.5</c:v>
                </c:pt>
                <c:pt idx="4">
                  <c:v>6.5</c:v>
                </c:pt>
                <c:pt idx="5">
                  <c:v>7.2</c:v>
                </c:pt>
                <c:pt idx="6">
                  <c:v>8.1</c:v>
                </c:pt>
                <c:pt idx="7">
                  <c:v>19.399999999999999</c:v>
                </c:pt>
                <c:pt idx="8">
                  <c:v>4.5</c:v>
                </c:pt>
                <c:pt idx="9">
                  <c:v>5</c:v>
                </c:pt>
                <c:pt idx="10">
                  <c:v>0</c:v>
                </c:pt>
                <c:pt idx="11">
                  <c:v>9</c:v>
                </c:pt>
                <c:pt idx="12">
                  <c:v>0.5</c:v>
                </c:pt>
                <c:pt idx="13">
                  <c:v>25.4</c:v>
                </c:pt>
                <c:pt idx="14">
                  <c:v>4.0999999999999996</c:v>
                </c:pt>
                <c:pt idx="15">
                  <c:v>46.3</c:v>
                </c:pt>
                <c:pt idx="16">
                  <c:v>6.4</c:v>
                </c:pt>
              </c:numCache>
            </c:numRef>
          </c:val>
        </c:ser>
        <c:dLbls>
          <c:showVal val="1"/>
        </c:dLbls>
        <c:axId val="95639424"/>
        <c:axId val="95640960"/>
      </c:barChart>
      <c:catAx>
        <c:axId val="95639424"/>
        <c:scaling>
          <c:orientation val="minMax"/>
        </c:scaling>
        <c:axPos val="b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5640960"/>
        <c:crosses val="autoZero"/>
        <c:auto val="1"/>
        <c:lblAlgn val="ctr"/>
        <c:lblOffset val="100"/>
      </c:catAx>
      <c:valAx>
        <c:axId val="95640960"/>
        <c:scaling>
          <c:orientation val="minMax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5639424"/>
        <c:crosses val="autoZero"/>
        <c:crossBetween val="between"/>
      </c:valAx>
    </c:plotArea>
    <c:plotVisOnly val="1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>
                <a:solidFill>
                  <a:schemeClr val="accent2">
                    <a:lumMod val="75000"/>
                  </a:schemeClr>
                </a:solidFill>
              </a:defRPr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Областные целевые программы, </a:t>
            </a: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</a:rPr>
              <a:t>млн.руб</a:t>
            </a:r>
            <a:endParaRPr lang="ru-RU" sz="1800" dirty="0">
              <a:solidFill>
                <a:schemeClr val="accent2">
                  <a:lumMod val="75000"/>
                </a:schemeClr>
              </a:solidFill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целевые программы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c:spPr>
          <c:dLbls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Лист1!$A$2:$A$18</c:f>
              <c:strCache>
                <c:ptCount val="17"/>
                <c:pt idx="0">
                  <c:v>Липецкая</c:v>
                </c:pt>
                <c:pt idx="1">
                  <c:v>Воронежская</c:v>
                </c:pt>
                <c:pt idx="2">
                  <c:v>Ивановская</c:v>
                </c:pt>
                <c:pt idx="3">
                  <c:v>Брянская</c:v>
                </c:pt>
                <c:pt idx="4">
                  <c:v>Тульская</c:v>
                </c:pt>
                <c:pt idx="5">
                  <c:v>Костромская</c:v>
                </c:pt>
                <c:pt idx="6">
                  <c:v>Смоленская</c:v>
                </c:pt>
                <c:pt idx="7">
                  <c:v>Тверская</c:v>
                </c:pt>
                <c:pt idx="8">
                  <c:v>Ярославская</c:v>
                </c:pt>
                <c:pt idx="9">
                  <c:v>Калужская</c:v>
                </c:pt>
                <c:pt idx="10">
                  <c:v>Рязанская</c:v>
                </c:pt>
                <c:pt idx="11">
                  <c:v>Белгородская</c:v>
                </c:pt>
                <c:pt idx="12">
                  <c:v>Владимирская</c:v>
                </c:pt>
                <c:pt idx="13">
                  <c:v>Курская</c:v>
                </c:pt>
                <c:pt idx="14">
                  <c:v>Орловская</c:v>
                </c:pt>
                <c:pt idx="15">
                  <c:v>Тамбовская</c:v>
                </c:pt>
                <c:pt idx="16">
                  <c:v>Московская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0.5</c:v>
                </c:pt>
                <c:pt idx="1">
                  <c:v>6.7</c:v>
                </c:pt>
                <c:pt idx="2">
                  <c:v>0</c:v>
                </c:pt>
                <c:pt idx="3">
                  <c:v>0.30000000000000032</c:v>
                </c:pt>
                <c:pt idx="4">
                  <c:v>9.3000000000000007</c:v>
                </c:pt>
                <c:pt idx="5">
                  <c:v>0.70000000000000062</c:v>
                </c:pt>
                <c:pt idx="6">
                  <c:v>7.9</c:v>
                </c:pt>
                <c:pt idx="7">
                  <c:v>5.0999999999999996</c:v>
                </c:pt>
                <c:pt idx="8">
                  <c:v>9.7000000000000011</c:v>
                </c:pt>
                <c:pt idx="9">
                  <c:v>2</c:v>
                </c:pt>
                <c:pt idx="10">
                  <c:v>8</c:v>
                </c:pt>
                <c:pt idx="11">
                  <c:v>10.1</c:v>
                </c:pt>
                <c:pt idx="12">
                  <c:v>2.4</c:v>
                </c:pt>
                <c:pt idx="13">
                  <c:v>4.5999999999999996</c:v>
                </c:pt>
                <c:pt idx="14">
                  <c:v>1.1000000000000001</c:v>
                </c:pt>
                <c:pt idx="15">
                  <c:v>1.2</c:v>
                </c:pt>
                <c:pt idx="16">
                  <c:v>12.9</c:v>
                </c:pt>
              </c:numCache>
            </c:numRef>
          </c:val>
        </c:ser>
        <c:dLbls>
          <c:showVal val="1"/>
        </c:dLbls>
        <c:axId val="95656960"/>
        <c:axId val="95691520"/>
      </c:barChart>
      <c:catAx>
        <c:axId val="95656960"/>
        <c:scaling>
          <c:orientation val="minMax"/>
        </c:scaling>
        <c:axPos val="b"/>
        <c:majorGridlines>
          <c:spPr>
            <a:ln>
              <a:solidFill>
                <a:srgbClr val="4F6228">
                  <a:alpha val="24706"/>
                </a:srgbClr>
              </a:solidFill>
            </a:ln>
          </c:spPr>
        </c:majorGridlines>
        <c:tickLblPos val="nextTo"/>
        <c:spPr>
          <a:ln>
            <a:solidFill>
              <a:srgbClr val="4F81BD"/>
            </a:solidFill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95691520"/>
        <c:crosses val="autoZero"/>
        <c:auto val="1"/>
        <c:lblAlgn val="ctr"/>
        <c:lblOffset val="100"/>
      </c:catAx>
      <c:valAx>
        <c:axId val="95691520"/>
        <c:scaling>
          <c:orientation val="minMax"/>
        </c:scaling>
        <c:axPos val="l"/>
        <c:majorGridlines>
          <c:spPr>
            <a:ln>
              <a:solidFill>
                <a:schemeClr val="accent3">
                  <a:lumMod val="50000"/>
                  <a:alpha val="25000"/>
                </a:scheme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56569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3532683360385417"/>
          <c:y val="1.1685345463898241E-2"/>
          <c:w val="0.65737535486120335"/>
          <c:h val="0.98831465453610179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6"/>
              </a:solidFill>
            </c:spPr>
          </c:dPt>
          <c:dPt>
            <c:idx val="3"/>
            <c:spPr>
              <a:solidFill>
                <a:schemeClr val="accent5"/>
              </a:solidFill>
              <a:ln>
                <a:solidFill>
                  <a:schemeClr val="accent1">
                    <a:lumMod val="50000"/>
                  </a:schemeClr>
                </a:solidFill>
              </a:ln>
            </c:spPr>
          </c:dPt>
          <c:dPt>
            <c:idx val="4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c:spPr>
          </c:dPt>
          <c:dPt>
            <c:idx val="5"/>
            <c:spPr>
              <a:solidFill>
                <a:schemeClr val="accent1"/>
              </a:solidFill>
              <a:ln>
                <a:solidFill>
                  <a:schemeClr val="accent1">
                    <a:lumMod val="50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2.1440086151222591E-2"/>
                  <c:y val="7.216720973164353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прочие расходы
</a:t>
                    </a:r>
                    <a:r>
                      <a:rPr lang="ru-RU" sz="2000" b="1" dirty="0"/>
                      <a:t>7%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-4.9859353929057569E-2"/>
                  <c:y val="2.5807634768130801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выполнение стандартов
</a:t>
                    </a:r>
                    <a:r>
                      <a:rPr lang="ru-RU" sz="2000" b="1" dirty="0"/>
                      <a:t>9%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-1.3908120416611457E-2"/>
                  <c:y val="-6.713276150442951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информатизация
</a:t>
                    </a:r>
                    <a:r>
                      <a:rPr lang="ru-RU" sz="2000" b="1" dirty="0"/>
                      <a:t>3%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-0.11901342488594302"/>
                  <c:y val="-9.6640708110058027E-3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bg1"/>
                        </a:solidFill>
                      </a:defRPr>
                    </a:pPr>
                    <a:r>
                      <a:rPr lang="ru-RU" dirty="0"/>
                      <a:t>ремонт
</a:t>
                    </a:r>
                    <a:r>
                      <a:rPr lang="ru-RU" sz="2000" b="1" dirty="0"/>
                      <a:t>26%</a:t>
                    </a:r>
                  </a:p>
                </c:rich>
              </c:tx>
              <c:spPr/>
              <c:showCatName val="1"/>
              <c:showPercent val="1"/>
            </c:dLbl>
            <c:dLbl>
              <c:idx val="4"/>
              <c:layout>
                <c:manualLayout>
                  <c:x val="-0.10719382011271512"/>
                  <c:y val="-2.6576194730265887E-2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bg1"/>
                        </a:solidFill>
                      </a:defRPr>
                    </a:pPr>
                    <a:r>
                      <a:rPr lang="ru-RU" dirty="0"/>
                      <a:t>оборудование
</a:t>
                    </a:r>
                    <a:r>
                      <a:rPr lang="ru-RU" sz="2000" b="1" dirty="0"/>
                      <a:t>55%</a:t>
                    </a:r>
                  </a:p>
                </c:rich>
              </c:tx>
              <c:spPr/>
              <c:showCatName val="1"/>
              <c:showPercent val="1"/>
            </c:dLbl>
            <c:dLbl>
              <c:idx val="5"/>
              <c:layout>
                <c:manualLayout>
                  <c:x val="-0.26911937517330958"/>
                  <c:y val="-0.16385527178867487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bg1"/>
                        </a:solidFill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Укрепление материально-технической базы</a:t>
                    </a:r>
                    <a:r>
                      <a:rPr lang="ru-RU" dirty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lang="ru-RU" sz="2000" b="1" dirty="0">
                        <a:solidFill>
                          <a:schemeClr val="bg1"/>
                        </a:solidFill>
                      </a:rPr>
                      <a:t>81%</a:t>
                    </a:r>
                  </a:p>
                </c:rich>
              </c:tx>
              <c:spPr/>
              <c:showCatName val="1"/>
              <c:showPercent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прочие расходы</c:v>
                </c:pt>
                <c:pt idx="1">
                  <c:v>выполнение стандартов</c:v>
                </c:pt>
                <c:pt idx="2">
                  <c:v>информатизация</c:v>
                </c:pt>
                <c:pt idx="3">
                  <c:v>ремонт</c:v>
                </c:pt>
                <c:pt idx="4">
                  <c:v>оборудование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38713.590000000004</c:v>
                </c:pt>
                <c:pt idx="1">
                  <c:v>50868.18</c:v>
                </c:pt>
                <c:pt idx="2">
                  <c:v>16566.2</c:v>
                </c:pt>
                <c:pt idx="3">
                  <c:v>145970.13699999999</c:v>
                </c:pt>
                <c:pt idx="4">
                  <c:v>307278.65199999989</c:v>
                </c:pt>
              </c:numCache>
            </c:numRef>
          </c:val>
        </c:ser>
        <c:dLbls>
          <c:showVal val="1"/>
        </c:dLbls>
        <c:gapWidth val="100"/>
        <c:secondPieSize val="75"/>
        <c:serLines/>
      </c:of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27044670103546492"/>
          <c:y val="2.857131170339829E-2"/>
          <c:w val="0.68699491667100365"/>
          <c:h val="0.86249269890894953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Оборудование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Лист1!$A$2:$A$18</c:f>
              <c:strCache>
                <c:ptCount val="17"/>
                <c:pt idx="0">
                  <c:v>Орловская</c:v>
                </c:pt>
                <c:pt idx="1">
                  <c:v>Тамбовская</c:v>
                </c:pt>
                <c:pt idx="2">
                  <c:v>Курская</c:v>
                </c:pt>
                <c:pt idx="3">
                  <c:v>Липецкая</c:v>
                </c:pt>
                <c:pt idx="4">
                  <c:v>Калужская</c:v>
                </c:pt>
                <c:pt idx="5">
                  <c:v>Тульская</c:v>
                </c:pt>
                <c:pt idx="6">
                  <c:v>Тверская</c:v>
                </c:pt>
                <c:pt idx="7">
                  <c:v>Смоленская</c:v>
                </c:pt>
                <c:pt idx="8">
                  <c:v>Владимирская</c:v>
                </c:pt>
                <c:pt idx="9">
                  <c:v>Костромская</c:v>
                </c:pt>
                <c:pt idx="10">
                  <c:v>Рязанская</c:v>
                </c:pt>
                <c:pt idx="11">
                  <c:v>Московская</c:v>
                </c:pt>
                <c:pt idx="12">
                  <c:v>Брянская</c:v>
                </c:pt>
                <c:pt idx="13">
                  <c:v>Ярославская</c:v>
                </c:pt>
                <c:pt idx="14">
                  <c:v>Воронежская</c:v>
                </c:pt>
                <c:pt idx="15">
                  <c:v>Белгородская</c:v>
                </c:pt>
                <c:pt idx="16">
                  <c:v>Ивановская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0</c:v>
                </c:pt>
                <c:pt idx="1">
                  <c:v>1</c:v>
                </c:pt>
                <c:pt idx="2">
                  <c:v>24</c:v>
                </c:pt>
                <c:pt idx="3">
                  <c:v>45</c:v>
                </c:pt>
                <c:pt idx="4">
                  <c:v>49</c:v>
                </c:pt>
                <c:pt idx="5">
                  <c:v>50</c:v>
                </c:pt>
                <c:pt idx="6">
                  <c:v>50</c:v>
                </c:pt>
                <c:pt idx="7">
                  <c:v>52</c:v>
                </c:pt>
                <c:pt idx="8">
                  <c:v>59</c:v>
                </c:pt>
                <c:pt idx="9">
                  <c:v>61</c:v>
                </c:pt>
                <c:pt idx="10">
                  <c:v>63</c:v>
                </c:pt>
                <c:pt idx="11">
                  <c:v>67</c:v>
                </c:pt>
                <c:pt idx="12">
                  <c:v>68</c:v>
                </c:pt>
                <c:pt idx="13">
                  <c:v>75</c:v>
                </c:pt>
                <c:pt idx="14">
                  <c:v>81</c:v>
                </c:pt>
                <c:pt idx="15">
                  <c:v>87</c:v>
                </c:pt>
                <c:pt idx="16">
                  <c:v>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Ремонт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Лист1!$A$2:$A$18</c:f>
              <c:strCache>
                <c:ptCount val="17"/>
                <c:pt idx="0">
                  <c:v>Орловская</c:v>
                </c:pt>
                <c:pt idx="1">
                  <c:v>Тамбовская</c:v>
                </c:pt>
                <c:pt idx="2">
                  <c:v>Курская</c:v>
                </c:pt>
                <c:pt idx="3">
                  <c:v>Липецкая</c:v>
                </c:pt>
                <c:pt idx="4">
                  <c:v>Калужская</c:v>
                </c:pt>
                <c:pt idx="5">
                  <c:v>Тульская</c:v>
                </c:pt>
                <c:pt idx="6">
                  <c:v>Тверская</c:v>
                </c:pt>
                <c:pt idx="7">
                  <c:v>Смоленская</c:v>
                </c:pt>
                <c:pt idx="8">
                  <c:v>Владимирская</c:v>
                </c:pt>
                <c:pt idx="9">
                  <c:v>Костромская</c:v>
                </c:pt>
                <c:pt idx="10">
                  <c:v>Рязанская</c:v>
                </c:pt>
                <c:pt idx="11">
                  <c:v>Московская</c:v>
                </c:pt>
                <c:pt idx="12">
                  <c:v>Брянская</c:v>
                </c:pt>
                <c:pt idx="13">
                  <c:v>Ярославская</c:v>
                </c:pt>
                <c:pt idx="14">
                  <c:v>Воронежская</c:v>
                </c:pt>
                <c:pt idx="15">
                  <c:v>Белгородская</c:v>
                </c:pt>
                <c:pt idx="16">
                  <c:v>Ивановская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21</c:v>
                </c:pt>
                <c:pt idx="1">
                  <c:v>19</c:v>
                </c:pt>
                <c:pt idx="2">
                  <c:v>61</c:v>
                </c:pt>
                <c:pt idx="3">
                  <c:v>52</c:v>
                </c:pt>
                <c:pt idx="4">
                  <c:v>45</c:v>
                </c:pt>
                <c:pt idx="5">
                  <c:v>41</c:v>
                </c:pt>
                <c:pt idx="6">
                  <c:v>36</c:v>
                </c:pt>
                <c:pt idx="7">
                  <c:v>34</c:v>
                </c:pt>
                <c:pt idx="8">
                  <c:v>17</c:v>
                </c:pt>
                <c:pt idx="9">
                  <c:v>15</c:v>
                </c:pt>
                <c:pt idx="10">
                  <c:v>6</c:v>
                </c:pt>
                <c:pt idx="11">
                  <c:v>0</c:v>
                </c:pt>
                <c:pt idx="12">
                  <c:v>15</c:v>
                </c:pt>
                <c:pt idx="13">
                  <c:v>17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Лист1!$A$2:$A$18</c:f>
              <c:strCache>
                <c:ptCount val="17"/>
                <c:pt idx="0">
                  <c:v>Орловская</c:v>
                </c:pt>
                <c:pt idx="1">
                  <c:v>Тамбовская</c:v>
                </c:pt>
                <c:pt idx="2">
                  <c:v>Курская</c:v>
                </c:pt>
                <c:pt idx="3">
                  <c:v>Липецкая</c:v>
                </c:pt>
                <c:pt idx="4">
                  <c:v>Калужская</c:v>
                </c:pt>
                <c:pt idx="5">
                  <c:v>Тульская</c:v>
                </c:pt>
                <c:pt idx="6">
                  <c:v>Тверская</c:v>
                </c:pt>
                <c:pt idx="7">
                  <c:v>Смоленская</c:v>
                </c:pt>
                <c:pt idx="8">
                  <c:v>Владимирская</c:v>
                </c:pt>
                <c:pt idx="9">
                  <c:v>Костромская</c:v>
                </c:pt>
                <c:pt idx="10">
                  <c:v>Рязанская</c:v>
                </c:pt>
                <c:pt idx="11">
                  <c:v>Московская</c:v>
                </c:pt>
                <c:pt idx="12">
                  <c:v>Брянская</c:v>
                </c:pt>
                <c:pt idx="13">
                  <c:v>Ярославская</c:v>
                </c:pt>
                <c:pt idx="14">
                  <c:v>Воронежская</c:v>
                </c:pt>
                <c:pt idx="15">
                  <c:v>Белгородская</c:v>
                </c:pt>
                <c:pt idx="16">
                  <c:v>Ивановская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79</c:v>
                </c:pt>
                <c:pt idx="1">
                  <c:v>80</c:v>
                </c:pt>
                <c:pt idx="2">
                  <c:v>15</c:v>
                </c:pt>
                <c:pt idx="3">
                  <c:v>3</c:v>
                </c:pt>
                <c:pt idx="4">
                  <c:v>6</c:v>
                </c:pt>
                <c:pt idx="5">
                  <c:v>9</c:v>
                </c:pt>
                <c:pt idx="6">
                  <c:v>14</c:v>
                </c:pt>
                <c:pt idx="7">
                  <c:v>14</c:v>
                </c:pt>
                <c:pt idx="8">
                  <c:v>24</c:v>
                </c:pt>
                <c:pt idx="9">
                  <c:v>24</c:v>
                </c:pt>
                <c:pt idx="10">
                  <c:v>21</c:v>
                </c:pt>
                <c:pt idx="11">
                  <c:v>23</c:v>
                </c:pt>
                <c:pt idx="12">
                  <c:v>17</c:v>
                </c:pt>
                <c:pt idx="13">
                  <c:v>8</c:v>
                </c:pt>
                <c:pt idx="14">
                  <c:v>19</c:v>
                </c:pt>
                <c:pt idx="15">
                  <c:v>13</c:v>
                </c:pt>
                <c:pt idx="16">
                  <c:v>11</c:v>
                </c:pt>
              </c:numCache>
            </c:numRef>
          </c:val>
        </c:ser>
        <c:gapWidth val="94"/>
        <c:overlap val="100"/>
        <c:axId val="95891840"/>
        <c:axId val="95893376"/>
      </c:barChart>
      <c:catAx>
        <c:axId val="95891840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  <c:crossAx val="95893376"/>
        <c:crosses val="autoZero"/>
        <c:auto val="1"/>
        <c:lblAlgn val="ctr"/>
        <c:lblOffset val="100"/>
      </c:catAx>
      <c:valAx>
        <c:axId val="95893376"/>
        <c:scaling>
          <c:orientation val="minMax"/>
        </c:scaling>
        <c:delete val="1"/>
        <c:axPos val="b"/>
        <c:numFmt formatCode="0%" sourceLinked="1"/>
        <c:tickLblPos val="none"/>
        <c:crossAx val="958918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1248555190714825"/>
          <c:y val="0.9198571268044673"/>
          <c:w val="0.87206368759323771"/>
          <c:h val="6.3095808339600545E-2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spPr>
    <a:ln>
      <a:solidFill>
        <a:schemeClr val="accent2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view3D>
      <c:rAngAx val="1"/>
    </c:view3D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1240431784539693E-4"/>
          <c:y val="0.2177372007184917"/>
          <c:w val="0.99937530246115069"/>
          <c:h val="0.572936865087431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1.4122963761543518E-2"/>
                  <c:y val="0.42356582844108054"/>
                </c:manualLayout>
              </c:layout>
              <c:showSerName val="1"/>
            </c:dLbl>
            <c:dLbl>
              <c:idx val="1"/>
              <c:layout>
                <c:manualLayout>
                  <c:x val="8.7642076195546727E-3"/>
                  <c:y val="9.0788160890298827E-2"/>
                </c:manualLayout>
              </c:layout>
              <c:showSerName val="1"/>
            </c:dLbl>
            <c:dLbl>
              <c:idx val="2"/>
              <c:layout>
                <c:manualLayout>
                  <c:x val="8.7642076195546727E-3"/>
                  <c:y val="0.25052939388812284"/>
                </c:manualLayout>
              </c:layout>
              <c:showSerName val="1"/>
            </c:dLbl>
            <c:dLbl>
              <c:idx val="3"/>
              <c:layout>
                <c:manualLayout>
                  <c:x val="7.0546494250294332E-3"/>
                  <c:y val="0.17262359049764853"/>
                </c:manualLayout>
              </c:layout>
              <c:showSerName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SerName val="1"/>
          </c:dLbls>
          <c:cat>
            <c:strRef>
              <c:f>Лист1!$B$1:$E$1</c:f>
              <c:strCache>
                <c:ptCount val="4"/>
                <c:pt idx="0">
                  <c:v>Федеральная субсидия</c:v>
                </c:pt>
                <c:pt idx="1">
                  <c:v>Региональное софинансирование</c:v>
                </c:pt>
                <c:pt idx="2">
                  <c:v>Региональная программа модернизации</c:v>
                </c:pt>
                <c:pt idx="3">
                  <c:v>Областные целевые программы</c:v>
                </c:pt>
              </c:strCache>
            </c:strRef>
          </c:cat>
          <c:val>
            <c:numRef>
              <c:f>Лист1!$B$2:$E$2</c:f>
              <c:numCache>
                <c:formatCode>#,##0.0</c:formatCode>
                <c:ptCount val="4"/>
                <c:pt idx="0">
                  <c:v>110.8</c:v>
                </c:pt>
                <c:pt idx="1">
                  <c:v>29.2</c:v>
                </c:pt>
                <c:pt idx="2">
                  <c:v>67.900000000000006</c:v>
                </c:pt>
                <c:pt idx="3">
                  <c:v>48.3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9.6189867168172943E-3"/>
                  <c:y val="0.44809201127480291"/>
                </c:manualLayout>
              </c:layout>
              <c:showSerName val="1"/>
            </c:dLbl>
            <c:dLbl>
              <c:idx val="1"/>
              <c:layout>
                <c:manualLayout>
                  <c:x val="9.6189867168172943E-3"/>
                  <c:y val="0.20714222244402891"/>
                </c:manualLayout>
              </c:layout>
              <c:showSerName val="1"/>
            </c:dLbl>
            <c:dLbl>
              <c:idx val="2"/>
              <c:layout>
                <c:manualLayout>
                  <c:x val="1.1029916601823144E-2"/>
                  <c:y val="0.33472726527634761"/>
                </c:manualLayout>
              </c:layout>
              <c:showSerName val="1"/>
            </c:dLbl>
            <c:dLbl>
              <c:idx val="3"/>
              <c:layout>
                <c:manualLayout>
                  <c:x val="1.1287439080047099E-2"/>
                  <c:y val="0.14428240399803449"/>
                </c:manualLayout>
              </c:layout>
              <c:showSerName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SerName val="1"/>
          </c:dLbls>
          <c:cat>
            <c:strRef>
              <c:f>Лист1!$B$1:$E$1</c:f>
              <c:strCache>
                <c:ptCount val="4"/>
                <c:pt idx="0">
                  <c:v>Федеральная субсидия</c:v>
                </c:pt>
                <c:pt idx="1">
                  <c:v>Региональное софинансирование</c:v>
                </c:pt>
                <c:pt idx="2">
                  <c:v>Региональная программа модернизации</c:v>
                </c:pt>
                <c:pt idx="3">
                  <c:v>Областные целевые программы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116</c:v>
                </c:pt>
                <c:pt idx="1">
                  <c:v>57.1</c:v>
                </c:pt>
                <c:pt idx="2">
                  <c:v>88.4</c:v>
                </c:pt>
                <c:pt idx="3">
                  <c:v>41.8</c:v>
                </c:pt>
              </c:numCache>
            </c:numRef>
          </c:val>
        </c:ser>
        <c:dLbls>
          <c:showVal val="1"/>
        </c:dLbls>
        <c:shape val="cylinder"/>
        <c:axId val="95941760"/>
        <c:axId val="95943296"/>
        <c:axId val="0"/>
      </c:bar3DChart>
      <c:catAx>
        <c:axId val="959417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5943296"/>
        <c:crosses val="autoZero"/>
        <c:auto val="1"/>
        <c:lblAlgn val="ctr"/>
        <c:lblOffset val="100"/>
      </c:catAx>
      <c:valAx>
        <c:axId val="95943296"/>
        <c:scaling>
          <c:orientation val="minMax"/>
        </c:scaling>
        <c:delete val="1"/>
        <c:axPos val="l"/>
        <c:numFmt formatCode="#,##0.0" sourceLinked="1"/>
        <c:tickLblPos val="none"/>
        <c:crossAx val="95941760"/>
        <c:crosses val="autoZero"/>
        <c:crossBetween val="between"/>
      </c:valAx>
      <c:spPr>
        <a:ln w="25400">
          <a:noFill/>
        </a:ln>
      </c:spPr>
    </c:plotArea>
    <c:plotVisOnly val="1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27044670103546486"/>
          <c:y val="2.857131170339829E-2"/>
          <c:w val="0.68699491667100343"/>
          <c:h val="0.86249269890894953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Ремонт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Лист1!$A$2:$A$18</c:f>
              <c:strCache>
                <c:ptCount val="17"/>
                <c:pt idx="0">
                  <c:v>Московская</c:v>
                </c:pt>
                <c:pt idx="1">
                  <c:v>Воронежская</c:v>
                </c:pt>
                <c:pt idx="2">
                  <c:v>Белгородская</c:v>
                </c:pt>
                <c:pt idx="3">
                  <c:v>Ивановская</c:v>
                </c:pt>
                <c:pt idx="4">
                  <c:v>Рязанская</c:v>
                </c:pt>
                <c:pt idx="5">
                  <c:v>Костромская</c:v>
                </c:pt>
                <c:pt idx="6">
                  <c:v>Владимирская</c:v>
                </c:pt>
                <c:pt idx="7">
                  <c:v>Ярославская</c:v>
                </c:pt>
                <c:pt idx="8">
                  <c:v>Тамбовская</c:v>
                </c:pt>
                <c:pt idx="9">
                  <c:v>Орловская</c:v>
                </c:pt>
                <c:pt idx="10">
                  <c:v>Брянская</c:v>
                </c:pt>
                <c:pt idx="11">
                  <c:v>Смоленская</c:v>
                </c:pt>
                <c:pt idx="12">
                  <c:v>Тверская</c:v>
                </c:pt>
                <c:pt idx="13">
                  <c:v>Тульская</c:v>
                </c:pt>
                <c:pt idx="14">
                  <c:v>Калужская</c:v>
                </c:pt>
                <c:pt idx="15">
                  <c:v>Липецкая</c:v>
                </c:pt>
                <c:pt idx="16">
                  <c:v>Курская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</c:v>
                </c:pt>
                <c:pt idx="5">
                  <c:v>15</c:v>
                </c:pt>
                <c:pt idx="6">
                  <c:v>17</c:v>
                </c:pt>
                <c:pt idx="7">
                  <c:v>17</c:v>
                </c:pt>
                <c:pt idx="8">
                  <c:v>19</c:v>
                </c:pt>
                <c:pt idx="9">
                  <c:v>21</c:v>
                </c:pt>
                <c:pt idx="10">
                  <c:v>31</c:v>
                </c:pt>
                <c:pt idx="11">
                  <c:v>34</c:v>
                </c:pt>
                <c:pt idx="12">
                  <c:v>36</c:v>
                </c:pt>
                <c:pt idx="13">
                  <c:v>41</c:v>
                </c:pt>
                <c:pt idx="14">
                  <c:v>45</c:v>
                </c:pt>
                <c:pt idx="15">
                  <c:v>52</c:v>
                </c:pt>
                <c:pt idx="16">
                  <c:v>61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Оборудование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Лист1!$A$2:$A$18</c:f>
              <c:strCache>
                <c:ptCount val="17"/>
                <c:pt idx="0">
                  <c:v>Московская</c:v>
                </c:pt>
                <c:pt idx="1">
                  <c:v>Воронежская</c:v>
                </c:pt>
                <c:pt idx="2">
                  <c:v>Белгородская</c:v>
                </c:pt>
                <c:pt idx="3">
                  <c:v>Ивановская</c:v>
                </c:pt>
                <c:pt idx="4">
                  <c:v>Рязанская</c:v>
                </c:pt>
                <c:pt idx="5">
                  <c:v>Костромская</c:v>
                </c:pt>
                <c:pt idx="6">
                  <c:v>Владимирская</c:v>
                </c:pt>
                <c:pt idx="7">
                  <c:v>Ярославская</c:v>
                </c:pt>
                <c:pt idx="8">
                  <c:v>Тамбовская</c:v>
                </c:pt>
                <c:pt idx="9">
                  <c:v>Орловская</c:v>
                </c:pt>
                <c:pt idx="10">
                  <c:v>Брянская</c:v>
                </c:pt>
                <c:pt idx="11">
                  <c:v>Смоленская</c:v>
                </c:pt>
                <c:pt idx="12">
                  <c:v>Тверская</c:v>
                </c:pt>
                <c:pt idx="13">
                  <c:v>Тульская</c:v>
                </c:pt>
                <c:pt idx="14">
                  <c:v>Калужская</c:v>
                </c:pt>
                <c:pt idx="15">
                  <c:v>Липецкая</c:v>
                </c:pt>
                <c:pt idx="16">
                  <c:v>Курская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67</c:v>
                </c:pt>
                <c:pt idx="1">
                  <c:v>81</c:v>
                </c:pt>
                <c:pt idx="2">
                  <c:v>87</c:v>
                </c:pt>
                <c:pt idx="3">
                  <c:v>89</c:v>
                </c:pt>
                <c:pt idx="4">
                  <c:v>63</c:v>
                </c:pt>
                <c:pt idx="5">
                  <c:v>61</c:v>
                </c:pt>
                <c:pt idx="6">
                  <c:v>59</c:v>
                </c:pt>
                <c:pt idx="7">
                  <c:v>75</c:v>
                </c:pt>
                <c:pt idx="8">
                  <c:v>1</c:v>
                </c:pt>
                <c:pt idx="9">
                  <c:v>0</c:v>
                </c:pt>
                <c:pt idx="10">
                  <c:v>68</c:v>
                </c:pt>
                <c:pt idx="11">
                  <c:v>52</c:v>
                </c:pt>
                <c:pt idx="12">
                  <c:v>50</c:v>
                </c:pt>
                <c:pt idx="13">
                  <c:v>50</c:v>
                </c:pt>
                <c:pt idx="14">
                  <c:v>49</c:v>
                </c:pt>
                <c:pt idx="15">
                  <c:v>45</c:v>
                </c:pt>
                <c:pt idx="16">
                  <c:v>24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Лист1!$A$2:$A$18</c:f>
              <c:strCache>
                <c:ptCount val="17"/>
                <c:pt idx="0">
                  <c:v>Московская</c:v>
                </c:pt>
                <c:pt idx="1">
                  <c:v>Воронежская</c:v>
                </c:pt>
                <c:pt idx="2">
                  <c:v>Белгородская</c:v>
                </c:pt>
                <c:pt idx="3">
                  <c:v>Ивановская</c:v>
                </c:pt>
                <c:pt idx="4">
                  <c:v>Рязанская</c:v>
                </c:pt>
                <c:pt idx="5">
                  <c:v>Костромская</c:v>
                </c:pt>
                <c:pt idx="6">
                  <c:v>Владимирская</c:v>
                </c:pt>
                <c:pt idx="7">
                  <c:v>Ярославская</c:v>
                </c:pt>
                <c:pt idx="8">
                  <c:v>Тамбовская</c:v>
                </c:pt>
                <c:pt idx="9">
                  <c:v>Орловская</c:v>
                </c:pt>
                <c:pt idx="10">
                  <c:v>Брянская</c:v>
                </c:pt>
                <c:pt idx="11">
                  <c:v>Смоленская</c:v>
                </c:pt>
                <c:pt idx="12">
                  <c:v>Тверская</c:v>
                </c:pt>
                <c:pt idx="13">
                  <c:v>Тульская</c:v>
                </c:pt>
                <c:pt idx="14">
                  <c:v>Калужская</c:v>
                </c:pt>
                <c:pt idx="15">
                  <c:v>Липецкая</c:v>
                </c:pt>
                <c:pt idx="16">
                  <c:v>Курская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23</c:v>
                </c:pt>
                <c:pt idx="1">
                  <c:v>19</c:v>
                </c:pt>
                <c:pt idx="2">
                  <c:v>13</c:v>
                </c:pt>
                <c:pt idx="3">
                  <c:v>11</c:v>
                </c:pt>
                <c:pt idx="4">
                  <c:v>21</c:v>
                </c:pt>
                <c:pt idx="5">
                  <c:v>24</c:v>
                </c:pt>
                <c:pt idx="6">
                  <c:v>24</c:v>
                </c:pt>
                <c:pt idx="7">
                  <c:v>8</c:v>
                </c:pt>
                <c:pt idx="8">
                  <c:v>80</c:v>
                </c:pt>
                <c:pt idx="9">
                  <c:v>79</c:v>
                </c:pt>
                <c:pt idx="10">
                  <c:v>17</c:v>
                </c:pt>
                <c:pt idx="11">
                  <c:v>14</c:v>
                </c:pt>
                <c:pt idx="12">
                  <c:v>14</c:v>
                </c:pt>
                <c:pt idx="13">
                  <c:v>9</c:v>
                </c:pt>
                <c:pt idx="14">
                  <c:v>6</c:v>
                </c:pt>
                <c:pt idx="15">
                  <c:v>3</c:v>
                </c:pt>
                <c:pt idx="16">
                  <c:v>15</c:v>
                </c:pt>
              </c:numCache>
            </c:numRef>
          </c:val>
        </c:ser>
        <c:gapWidth val="94"/>
        <c:overlap val="100"/>
        <c:axId val="97430528"/>
        <c:axId val="97436416"/>
      </c:barChart>
      <c:catAx>
        <c:axId val="97430528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  <c:crossAx val="97436416"/>
        <c:crosses val="autoZero"/>
        <c:auto val="1"/>
        <c:lblAlgn val="ctr"/>
        <c:lblOffset val="100"/>
      </c:catAx>
      <c:valAx>
        <c:axId val="97436416"/>
        <c:scaling>
          <c:orientation val="minMax"/>
        </c:scaling>
        <c:delete val="1"/>
        <c:axPos val="b"/>
        <c:numFmt formatCode="0%" sourceLinked="1"/>
        <c:tickLblPos val="none"/>
        <c:crossAx val="974305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1248555190714825"/>
          <c:y val="0.9198571268044673"/>
          <c:w val="0.87206368759323771"/>
          <c:h val="6.3095808339600545E-2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областная субсидия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2.9143694015996446E-3"/>
                  <c:y val="-5.5423881408604514E-3"/>
                </c:manualLayout>
              </c:layout>
              <c:showVal val="1"/>
            </c:dLbl>
            <c:dLbl>
              <c:idx val="5"/>
              <c:layout>
                <c:manualLayout>
                  <c:x val="1.4571847007998223E-3"/>
                  <c:y val="0"/>
                </c:manualLayout>
              </c:layout>
              <c:showVal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2"/>
              <c:delete val="1"/>
            </c:dLbl>
            <c:dLbl>
              <c:idx val="15"/>
              <c:layout>
                <c:manualLayout>
                  <c:x val="1.4571847007999292E-3"/>
                  <c:y val="-2.7711940704302267E-2"/>
                </c:manualLayout>
              </c:layout>
              <c:showVal val="1"/>
            </c:dLbl>
            <c:dLbl>
              <c:idx val="16"/>
              <c:delete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Лист1!$A$2:$A$18</c:f>
              <c:strCache>
                <c:ptCount val="17"/>
                <c:pt idx="0">
                  <c:v>Московская</c:v>
                </c:pt>
                <c:pt idx="1">
                  <c:v>Воронежская</c:v>
                </c:pt>
                <c:pt idx="2">
                  <c:v>Белгородская</c:v>
                </c:pt>
                <c:pt idx="3">
                  <c:v>Ивановская</c:v>
                </c:pt>
                <c:pt idx="4">
                  <c:v>Рязанская</c:v>
                </c:pt>
                <c:pt idx="5">
                  <c:v>Костромская</c:v>
                </c:pt>
                <c:pt idx="6">
                  <c:v>Брянская</c:v>
                </c:pt>
                <c:pt idx="7">
                  <c:v>Владимирская</c:v>
                </c:pt>
                <c:pt idx="8">
                  <c:v>Ярославская</c:v>
                </c:pt>
                <c:pt idx="9">
                  <c:v>Тамбовская</c:v>
                </c:pt>
                <c:pt idx="10">
                  <c:v>Орловская</c:v>
                </c:pt>
                <c:pt idx="11">
                  <c:v>Смоленская</c:v>
                </c:pt>
                <c:pt idx="12">
                  <c:v>Тверская</c:v>
                </c:pt>
                <c:pt idx="13">
                  <c:v>Тульская</c:v>
                </c:pt>
                <c:pt idx="14">
                  <c:v>Калужская</c:v>
                </c:pt>
                <c:pt idx="15">
                  <c:v>Липецкая</c:v>
                </c:pt>
                <c:pt idx="16">
                  <c:v>Курская</c:v>
                </c:pt>
              </c:strCache>
            </c:strRef>
          </c:cat>
          <c:val>
            <c:numRef>
              <c:f>Лист1!$B$2:$B$18</c:f>
              <c:numCache>
                <c:formatCode>0.0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1.8</c:v>
                </c:pt>
                <c:pt idx="5">
                  <c:v>5</c:v>
                </c:pt>
                <c:pt idx="6">
                  <c:v>5.5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5.0999999999999996</c:v>
                </c:pt>
                <c:pt idx="12">
                  <c:v>0</c:v>
                </c:pt>
                <c:pt idx="13">
                  <c:v>7.8</c:v>
                </c:pt>
                <c:pt idx="14">
                  <c:v>8.8000000000000007</c:v>
                </c:pt>
                <c:pt idx="15">
                  <c:v>28</c:v>
                </c:pt>
                <c:pt idx="16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региональная программа модернизации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0"/>
                  <c:y val="1.6627164422581362E-2"/>
                </c:manualLayout>
              </c:layout>
              <c:showVal val="1"/>
            </c:dLbl>
            <c:dLbl>
              <c:idx val="10"/>
              <c:layout>
                <c:manualLayout>
                  <c:x val="-2.9143694015996446E-3"/>
                  <c:y val="-4.156791105645341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12"/>
              <c:layout>
                <c:manualLayout>
                  <c:x val="0"/>
                  <c:y val="-2.7711940704302279E-3"/>
                </c:manualLayout>
              </c:layout>
              <c:showVal val="1"/>
            </c:dLbl>
            <c:dLbl>
              <c:idx val="15"/>
              <c:delete val="1"/>
            </c:dLbl>
            <c:dLbl>
              <c:idx val="16"/>
              <c:layout>
                <c:manualLayout>
                  <c:x val="-1.4571847007998223E-3"/>
                  <c:y val="-4.711029919731386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Лист1!$A$2:$A$18</c:f>
              <c:strCache>
                <c:ptCount val="17"/>
                <c:pt idx="0">
                  <c:v>Московская</c:v>
                </c:pt>
                <c:pt idx="1">
                  <c:v>Воронежская</c:v>
                </c:pt>
                <c:pt idx="2">
                  <c:v>Белгородская</c:v>
                </c:pt>
                <c:pt idx="3">
                  <c:v>Ивановская</c:v>
                </c:pt>
                <c:pt idx="4">
                  <c:v>Рязанская</c:v>
                </c:pt>
                <c:pt idx="5">
                  <c:v>Костромская</c:v>
                </c:pt>
                <c:pt idx="6">
                  <c:v>Брянская</c:v>
                </c:pt>
                <c:pt idx="7">
                  <c:v>Владимирская</c:v>
                </c:pt>
                <c:pt idx="8">
                  <c:v>Ярославская</c:v>
                </c:pt>
                <c:pt idx="9">
                  <c:v>Тамбовская</c:v>
                </c:pt>
                <c:pt idx="10">
                  <c:v>Орловская</c:v>
                </c:pt>
                <c:pt idx="11">
                  <c:v>Смоленская</c:v>
                </c:pt>
                <c:pt idx="12">
                  <c:v>Тверская</c:v>
                </c:pt>
                <c:pt idx="13">
                  <c:v>Тульская</c:v>
                </c:pt>
                <c:pt idx="14">
                  <c:v>Калужская</c:v>
                </c:pt>
                <c:pt idx="15">
                  <c:v>Липецкая</c:v>
                </c:pt>
                <c:pt idx="16">
                  <c:v>Курская</c:v>
                </c:pt>
              </c:strCache>
            </c:strRef>
          </c:cat>
          <c:val>
            <c:numRef>
              <c:f>Лист1!$C$2:$C$18</c:f>
              <c:numCache>
                <c:formatCode>0.0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5</c:v>
                </c:pt>
                <c:pt idx="7">
                  <c:v>0</c:v>
                </c:pt>
                <c:pt idx="8">
                  <c:v>0</c:v>
                </c:pt>
                <c:pt idx="9">
                  <c:v>9</c:v>
                </c:pt>
                <c:pt idx="10">
                  <c:v>1.1000000000000001</c:v>
                </c:pt>
                <c:pt idx="11">
                  <c:v>5.4</c:v>
                </c:pt>
                <c:pt idx="12">
                  <c:v>15.3</c:v>
                </c:pt>
                <c:pt idx="13">
                  <c:v>3.9</c:v>
                </c:pt>
                <c:pt idx="14">
                  <c:v>5</c:v>
                </c:pt>
                <c:pt idx="15">
                  <c:v>0</c:v>
                </c:pt>
                <c:pt idx="16">
                  <c:v>18.2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областные целевые программы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3175">
              <a:solidFill>
                <a:schemeClr val="bg1"/>
              </a:solidFill>
            </a:ln>
          </c:spP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layout>
                <c:manualLayout>
                  <c:x val="1.4571847007998223E-3"/>
                  <c:y val="-3.3254328845162689E-2"/>
                </c:manualLayout>
              </c:layout>
              <c:showVal val="1"/>
            </c:dLbl>
            <c:dLbl>
              <c:idx val="8"/>
              <c:layout>
                <c:manualLayout>
                  <c:x val="2.9143694015996446E-3"/>
                  <c:y val="-2.7711940704302279E-3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dLbl>
              <c:idx val="12"/>
              <c:delete val="1"/>
            </c:dLbl>
            <c:dLbl>
              <c:idx val="13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Лист1!$A$2:$A$18</c:f>
              <c:strCache>
                <c:ptCount val="17"/>
                <c:pt idx="0">
                  <c:v>Московская</c:v>
                </c:pt>
                <c:pt idx="1">
                  <c:v>Воронежская</c:v>
                </c:pt>
                <c:pt idx="2">
                  <c:v>Белгородская</c:v>
                </c:pt>
                <c:pt idx="3">
                  <c:v>Ивановская</c:v>
                </c:pt>
                <c:pt idx="4">
                  <c:v>Рязанская</c:v>
                </c:pt>
                <c:pt idx="5">
                  <c:v>Костромская</c:v>
                </c:pt>
                <c:pt idx="6">
                  <c:v>Брянская</c:v>
                </c:pt>
                <c:pt idx="7">
                  <c:v>Владимирская</c:v>
                </c:pt>
                <c:pt idx="8">
                  <c:v>Ярославская</c:v>
                </c:pt>
                <c:pt idx="9">
                  <c:v>Тамбовская</c:v>
                </c:pt>
                <c:pt idx="10">
                  <c:v>Орловская</c:v>
                </c:pt>
                <c:pt idx="11">
                  <c:v>Смоленская</c:v>
                </c:pt>
                <c:pt idx="12">
                  <c:v>Тверская</c:v>
                </c:pt>
                <c:pt idx="13">
                  <c:v>Тульская</c:v>
                </c:pt>
                <c:pt idx="14">
                  <c:v>Калужская</c:v>
                </c:pt>
                <c:pt idx="15">
                  <c:v>Липецкая</c:v>
                </c:pt>
                <c:pt idx="16">
                  <c:v>Курская</c:v>
                </c:pt>
              </c:strCache>
            </c:strRef>
          </c:cat>
          <c:val>
            <c:numRef>
              <c:f>Лист1!$D$2:$D$18</c:f>
              <c:numCache>
                <c:formatCode>0.0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0.5</c:v>
                </c:pt>
                <c:pt idx="8">
                  <c:v>7.3</c:v>
                </c:pt>
                <c:pt idx="9">
                  <c:v>0</c:v>
                </c:pt>
                <c:pt idx="10">
                  <c:v>0</c:v>
                </c:pt>
                <c:pt idx="11">
                  <c:v>3.1</c:v>
                </c:pt>
                <c:pt idx="12">
                  <c:v>0</c:v>
                </c:pt>
                <c:pt idx="13">
                  <c:v>7.6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</c:ser>
        <c:dLbls>
          <c:showVal val="1"/>
        </c:dLbls>
        <c:gapWidth val="49"/>
        <c:overlap val="100"/>
        <c:axId val="97339648"/>
        <c:axId val="97370112"/>
      </c:barChart>
      <c:catAx>
        <c:axId val="97339648"/>
        <c:scaling>
          <c:orientation val="minMax"/>
        </c:scaling>
        <c:axPos val="b"/>
        <c:majorGridlines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7370112"/>
        <c:crosses val="autoZero"/>
        <c:auto val="1"/>
        <c:lblAlgn val="ctr"/>
        <c:lblOffset val="100"/>
      </c:catAx>
      <c:valAx>
        <c:axId val="97370112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7339648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7.4590138038300904E-2"/>
                  <c:y val="0.12742217967354125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CatName val="1"/>
            </c:dLbl>
            <c:dLbl>
              <c:idx val="2"/>
              <c:layout>
                <c:manualLayout>
                  <c:x val="7.2998687664042612E-4"/>
                  <c:y val="2.4390292710728036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bestFit"/>
              <c:showCatName val="1"/>
            </c:dLbl>
            <c:dLbl>
              <c:idx val="10"/>
              <c:layout>
                <c:manualLayout>
                  <c:x val="4.4454165451540814E-3"/>
                  <c:y val="5.9315786271860503E-3"/>
                </c:manualLayout>
              </c:layout>
              <c:dLblPos val="bestFit"/>
              <c:showCatName val="1"/>
            </c:dLbl>
            <c:dLblPos val="bestFit"/>
            <c:showCatName val="1"/>
            <c:showLeaderLines val="1"/>
          </c:dLbls>
          <c:cat>
            <c:strRef>
              <c:f>Лист1!$A$2:$A$18</c:f>
              <c:strCache>
                <c:ptCount val="17"/>
                <c:pt idx="0">
                  <c:v>Липецкая</c:v>
                </c:pt>
                <c:pt idx="1">
                  <c:v>Тамбовская</c:v>
                </c:pt>
                <c:pt idx="2">
                  <c:v>Тульская</c:v>
                </c:pt>
                <c:pt idx="3">
                  <c:v>Ярославская</c:v>
                </c:pt>
                <c:pt idx="4">
                  <c:v>Тверская</c:v>
                </c:pt>
                <c:pt idx="5">
                  <c:v>Смоленская</c:v>
                </c:pt>
                <c:pt idx="6">
                  <c:v>Белгородская</c:v>
                </c:pt>
                <c:pt idx="7">
                  <c:v>Воронежская</c:v>
                </c:pt>
                <c:pt idx="8">
                  <c:v>Брянская</c:v>
                </c:pt>
                <c:pt idx="9">
                  <c:v>Костромская</c:v>
                </c:pt>
                <c:pt idx="10">
                  <c:v>Калужская</c:v>
                </c:pt>
                <c:pt idx="11">
                  <c:v>Рязанская</c:v>
                </c:pt>
                <c:pt idx="12">
                  <c:v>Курская</c:v>
                </c:pt>
                <c:pt idx="13">
                  <c:v>Ивановская</c:v>
                </c:pt>
                <c:pt idx="14">
                  <c:v>Московская</c:v>
                </c:pt>
                <c:pt idx="15">
                  <c:v>Орловская</c:v>
                </c:pt>
                <c:pt idx="16">
                  <c:v>Владимирская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53367.199999999997</c:v>
                </c:pt>
                <c:pt idx="1">
                  <c:v>47514.5</c:v>
                </c:pt>
                <c:pt idx="2">
                  <c:v>46642.1</c:v>
                </c:pt>
                <c:pt idx="3">
                  <c:v>43806.1</c:v>
                </c:pt>
                <c:pt idx="4">
                  <c:v>41987.6</c:v>
                </c:pt>
                <c:pt idx="5">
                  <c:v>40120.450000000012</c:v>
                </c:pt>
                <c:pt idx="6">
                  <c:v>38346.6</c:v>
                </c:pt>
                <c:pt idx="7">
                  <c:v>35621.199999999997</c:v>
                </c:pt>
                <c:pt idx="8">
                  <c:v>34038.9</c:v>
                </c:pt>
                <c:pt idx="9">
                  <c:v>32919.99</c:v>
                </c:pt>
                <c:pt idx="10">
                  <c:v>30751.200000000001</c:v>
                </c:pt>
                <c:pt idx="11">
                  <c:v>30574</c:v>
                </c:pt>
                <c:pt idx="12">
                  <c:v>29981</c:v>
                </c:pt>
                <c:pt idx="13">
                  <c:v>26332.1</c:v>
                </c:pt>
                <c:pt idx="14">
                  <c:v>19290.45</c:v>
                </c:pt>
                <c:pt idx="15">
                  <c:v>5213.38</c:v>
                </c:pt>
                <c:pt idx="16">
                  <c:v>2890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plotArea>
      <c:layout>
        <c:manualLayout>
          <c:layoutTarget val="inner"/>
          <c:xMode val="edge"/>
          <c:yMode val="edge"/>
          <c:x val="0.27193189804110779"/>
          <c:y val="0.10623101686715616"/>
          <c:w val="0.71463190418465405"/>
          <c:h val="0.86663207230345474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федеральная субсидия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Липецкая</c:v>
                </c:pt>
                <c:pt idx="1">
                  <c:v>Тульская</c:v>
                </c:pt>
                <c:pt idx="2">
                  <c:v>Ярослаская</c:v>
                </c:pt>
                <c:pt idx="3">
                  <c:v>Воронежская</c:v>
                </c:pt>
                <c:pt idx="4">
                  <c:v>Брянская</c:v>
                </c:pt>
                <c:pt idx="5">
                  <c:v>Костромская</c:v>
                </c:pt>
                <c:pt idx="6">
                  <c:v>Смоленская</c:v>
                </c:pt>
                <c:pt idx="7">
                  <c:v>Калужская</c:v>
                </c:pt>
                <c:pt idx="8">
                  <c:v>Ивановская</c:v>
                </c:pt>
                <c:pt idx="9">
                  <c:v>Белгородская</c:v>
                </c:pt>
                <c:pt idx="10">
                  <c:v>Тверская</c:v>
                </c:pt>
                <c:pt idx="11">
                  <c:v>Рязанская</c:v>
                </c:pt>
                <c:pt idx="12">
                  <c:v>Владимирская</c:v>
                </c:pt>
                <c:pt idx="13">
                  <c:v>Курская</c:v>
                </c:pt>
                <c:pt idx="14">
                  <c:v>Орловская</c:v>
                </c:pt>
                <c:pt idx="15">
                  <c:v>Тамбовская</c:v>
                </c:pt>
                <c:pt idx="16">
                  <c:v>Московская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52203.7</c:v>
                </c:pt>
                <c:pt idx="1">
                  <c:v>30839.3</c:v>
                </c:pt>
                <c:pt idx="2">
                  <c:v>29615.4</c:v>
                </c:pt>
                <c:pt idx="3">
                  <c:v>28017.599999999959</c:v>
                </c:pt>
                <c:pt idx="4">
                  <c:v>26238.9</c:v>
                </c:pt>
                <c:pt idx="5">
                  <c:v>25000</c:v>
                </c:pt>
                <c:pt idx="6">
                  <c:v>24164</c:v>
                </c:pt>
                <c:pt idx="7">
                  <c:v>23800</c:v>
                </c:pt>
                <c:pt idx="8">
                  <c:v>21629.9</c:v>
                </c:pt>
                <c:pt idx="9">
                  <c:v>19243</c:v>
                </c:pt>
                <c:pt idx="10">
                  <c:v>17373.8</c:v>
                </c:pt>
                <c:pt idx="11">
                  <c:v>15000</c:v>
                </c:pt>
                <c:pt idx="1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региональная программа модернизации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Липецкая</c:v>
                </c:pt>
                <c:pt idx="1">
                  <c:v>Тульская</c:v>
                </c:pt>
                <c:pt idx="2">
                  <c:v>Ярослаская</c:v>
                </c:pt>
                <c:pt idx="3">
                  <c:v>Воронежская</c:v>
                </c:pt>
                <c:pt idx="4">
                  <c:v>Брянская</c:v>
                </c:pt>
                <c:pt idx="5">
                  <c:v>Костромская</c:v>
                </c:pt>
                <c:pt idx="6">
                  <c:v>Смоленская</c:v>
                </c:pt>
                <c:pt idx="7">
                  <c:v>Калужская</c:v>
                </c:pt>
                <c:pt idx="8">
                  <c:v>Ивановская</c:v>
                </c:pt>
                <c:pt idx="9">
                  <c:v>Белгородская</c:v>
                </c:pt>
                <c:pt idx="10">
                  <c:v>Тверская</c:v>
                </c:pt>
                <c:pt idx="11">
                  <c:v>Рязанская</c:v>
                </c:pt>
                <c:pt idx="12">
                  <c:v>Владимирская</c:v>
                </c:pt>
                <c:pt idx="13">
                  <c:v>Курская</c:v>
                </c:pt>
                <c:pt idx="14">
                  <c:v>Орловская</c:v>
                </c:pt>
                <c:pt idx="15">
                  <c:v>Тамбовская</c:v>
                </c:pt>
                <c:pt idx="16">
                  <c:v>Московская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623.5</c:v>
                </c:pt>
                <c:pt idx="1">
                  <c:v>6521.5</c:v>
                </c:pt>
                <c:pt idx="2">
                  <c:v>4533.6000000000004</c:v>
                </c:pt>
                <c:pt idx="3">
                  <c:v>903.6</c:v>
                </c:pt>
                <c:pt idx="4">
                  <c:v>7500</c:v>
                </c:pt>
                <c:pt idx="5">
                  <c:v>7200</c:v>
                </c:pt>
                <c:pt idx="6">
                  <c:v>8094.2</c:v>
                </c:pt>
                <c:pt idx="7">
                  <c:v>5000</c:v>
                </c:pt>
                <c:pt idx="8">
                  <c:v>4702.2</c:v>
                </c:pt>
                <c:pt idx="9">
                  <c:v>9004.9</c:v>
                </c:pt>
                <c:pt idx="10">
                  <c:v>19428.8</c:v>
                </c:pt>
                <c:pt idx="12">
                  <c:v>500</c:v>
                </c:pt>
                <c:pt idx="13">
                  <c:v>25412</c:v>
                </c:pt>
                <c:pt idx="14">
                  <c:v>4086.38</c:v>
                </c:pt>
                <c:pt idx="15">
                  <c:v>46302.5</c:v>
                </c:pt>
                <c:pt idx="16">
                  <c:v>6420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областные целевые программы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Липецкая</c:v>
                </c:pt>
                <c:pt idx="1">
                  <c:v>Тульская</c:v>
                </c:pt>
                <c:pt idx="2">
                  <c:v>Ярослаская</c:v>
                </c:pt>
                <c:pt idx="3">
                  <c:v>Воронежская</c:v>
                </c:pt>
                <c:pt idx="4">
                  <c:v>Брянская</c:v>
                </c:pt>
                <c:pt idx="5">
                  <c:v>Костромская</c:v>
                </c:pt>
                <c:pt idx="6">
                  <c:v>Смоленская</c:v>
                </c:pt>
                <c:pt idx="7">
                  <c:v>Калужская</c:v>
                </c:pt>
                <c:pt idx="8">
                  <c:v>Ивановская</c:v>
                </c:pt>
                <c:pt idx="9">
                  <c:v>Белгородская</c:v>
                </c:pt>
                <c:pt idx="10">
                  <c:v>Тверская</c:v>
                </c:pt>
                <c:pt idx="11">
                  <c:v>Рязанская</c:v>
                </c:pt>
                <c:pt idx="12">
                  <c:v>Владимирская</c:v>
                </c:pt>
                <c:pt idx="13">
                  <c:v>Курская</c:v>
                </c:pt>
                <c:pt idx="14">
                  <c:v>Орловская</c:v>
                </c:pt>
                <c:pt idx="15">
                  <c:v>Тамбовская</c:v>
                </c:pt>
                <c:pt idx="16">
                  <c:v>Московская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540</c:v>
                </c:pt>
                <c:pt idx="1">
                  <c:v>9281.2999999999811</c:v>
                </c:pt>
                <c:pt idx="2">
                  <c:v>9657.1</c:v>
                </c:pt>
                <c:pt idx="3">
                  <c:v>3700</c:v>
                </c:pt>
                <c:pt idx="4">
                  <c:v>300</c:v>
                </c:pt>
                <c:pt idx="5">
                  <c:v>719.99</c:v>
                </c:pt>
                <c:pt idx="6">
                  <c:v>7862.25</c:v>
                </c:pt>
                <c:pt idx="7">
                  <c:v>1951.2</c:v>
                </c:pt>
                <c:pt idx="9">
                  <c:v>10098</c:v>
                </c:pt>
                <c:pt idx="10">
                  <c:v>5185</c:v>
                </c:pt>
                <c:pt idx="11">
                  <c:v>16195.8</c:v>
                </c:pt>
                <c:pt idx="12">
                  <c:v>2390</c:v>
                </c:pt>
                <c:pt idx="13">
                  <c:v>4569</c:v>
                </c:pt>
                <c:pt idx="14">
                  <c:v>1127</c:v>
                </c:pt>
                <c:pt idx="15">
                  <c:v>1212</c:v>
                </c:pt>
                <c:pt idx="16">
                  <c:v>12870.449999999983</c:v>
                </c:pt>
              </c:numCache>
            </c:numRef>
          </c:val>
        </c:ser>
        <c:dLbls>
          <c:showVal val="1"/>
        </c:dLbls>
        <c:gapWidth val="101"/>
        <c:overlap val="100"/>
        <c:axId val="94632960"/>
        <c:axId val="94700288"/>
      </c:barChart>
      <c:catAx>
        <c:axId val="94632960"/>
        <c:scaling>
          <c:orientation val="maxMin"/>
        </c:scaling>
        <c:axPos val="l"/>
        <c:tickLblPos val="nextTo"/>
        <c:crossAx val="94700288"/>
        <c:crosses val="autoZero"/>
        <c:auto val="1"/>
        <c:lblAlgn val="ctr"/>
        <c:lblOffset val="100"/>
        <c:tickLblSkip val="1"/>
        <c:tickMarkSkip val="1"/>
      </c:catAx>
      <c:valAx>
        <c:axId val="94700288"/>
        <c:scaling>
          <c:orientation val="minMax"/>
        </c:scaling>
        <c:delete val="1"/>
        <c:axPos val="t"/>
        <c:numFmt formatCode="General" sourceLinked="1"/>
        <c:tickLblPos val="none"/>
        <c:crossAx val="94632960"/>
        <c:crosses val="autoZero"/>
        <c:crossBetween val="between"/>
        <c:minorUnit val="0.2"/>
      </c:valAx>
    </c:plotArea>
    <c:legend>
      <c:legendPos val="t"/>
      <c:layout>
        <c:manualLayout>
          <c:xMode val="edge"/>
          <c:yMode val="edge"/>
          <c:x val="2.6114566647736547E-2"/>
          <c:y val="1.4734350797199119E-2"/>
          <c:w val="0.94477532602001801"/>
          <c:h val="6.5648097577424819E-2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</c:chart>
  <c:spPr>
    <a:solidFill>
      <a:schemeClr val="lt1"/>
    </a:solidFill>
    <a:ln w="12700" cap="flat" cmpd="sng" algn="ctr">
      <a:solidFill>
        <a:schemeClr val="accent2"/>
      </a:solidFill>
      <a:prstDash val="solid"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6683444221545725"/>
          <c:y val="6.7323165362777951E-3"/>
          <c:w val="0.60641527299942599"/>
          <c:h val="0.8924901334124039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% софинансирования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5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6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7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8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9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11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10"/>
              <c:layout/>
              <c:dLblPos val="outEnd"/>
              <c:showVal val="1"/>
            </c:dLbl>
            <c:dLbl>
              <c:idx val="11"/>
              <c:layout/>
              <c:dLblPos val="outEnd"/>
              <c:showVal val="1"/>
            </c:dLbl>
            <c:delete val="1"/>
          </c:dLbls>
          <c:cat>
            <c:strRef>
              <c:f>Лист1!$A$2:$A$13</c:f>
              <c:strCache>
                <c:ptCount val="12"/>
                <c:pt idx="0">
                  <c:v>Ивановская</c:v>
                </c:pt>
                <c:pt idx="1">
                  <c:v>Тверская</c:v>
                </c:pt>
                <c:pt idx="2">
                  <c:v>Костромская</c:v>
                </c:pt>
                <c:pt idx="3">
                  <c:v>Брянская</c:v>
                </c:pt>
                <c:pt idx="4">
                  <c:v>Воронежская</c:v>
                </c:pt>
                <c:pt idx="5">
                  <c:v>Смоленская</c:v>
                </c:pt>
                <c:pt idx="6">
                  <c:v>Белгородская</c:v>
                </c:pt>
                <c:pt idx="7">
                  <c:v>Тульская</c:v>
                </c:pt>
                <c:pt idx="8">
                  <c:v>Рязанская</c:v>
                </c:pt>
                <c:pt idx="9">
                  <c:v>Калужская</c:v>
                </c:pt>
                <c:pt idx="10">
                  <c:v>Ярославская</c:v>
                </c:pt>
                <c:pt idx="11">
                  <c:v>Липецкая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2.6</c:v>
                </c:pt>
                <c:pt idx="1">
                  <c:v>20</c:v>
                </c:pt>
                <c:pt idx="2">
                  <c:v>25</c:v>
                </c:pt>
                <c:pt idx="3">
                  <c:v>26</c:v>
                </c:pt>
                <c:pt idx="4">
                  <c:v>26</c:v>
                </c:pt>
                <c:pt idx="5">
                  <c:v>27</c:v>
                </c:pt>
                <c:pt idx="6">
                  <c:v>30</c:v>
                </c:pt>
                <c:pt idx="7">
                  <c:v>54</c:v>
                </c:pt>
                <c:pt idx="8">
                  <c:v>56</c:v>
                </c:pt>
                <c:pt idx="9">
                  <c:v>59</c:v>
                </c:pt>
                <c:pt idx="10">
                  <c:v>73</c:v>
                </c:pt>
                <c:pt idx="11">
                  <c:v>116</c:v>
                </c:pt>
              </c:numCache>
            </c:numRef>
          </c:val>
        </c:ser>
        <c:axId val="94833280"/>
        <c:axId val="94835072"/>
      </c:barChart>
      <c:catAx>
        <c:axId val="9483328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ru-RU"/>
          </a:p>
        </c:txPr>
        <c:crossAx val="94835072"/>
        <c:crossesAt val="0"/>
        <c:auto val="1"/>
        <c:lblAlgn val="ctr"/>
        <c:lblOffset val="100"/>
      </c:catAx>
      <c:valAx>
        <c:axId val="94835072"/>
        <c:scaling>
          <c:orientation val="minMax"/>
        </c:scaling>
        <c:axPos val="b"/>
        <c:majorGridlines/>
        <c:numFmt formatCode="General" sourceLinked="0"/>
        <c:tickLblPos val="nextTo"/>
        <c:txPr>
          <a:bodyPr/>
          <a:lstStyle/>
          <a:p>
            <a:pPr>
              <a:defRPr sz="1199"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ru-RU"/>
          </a:p>
        </c:txPr>
        <c:crossAx val="94833280"/>
        <c:crosses val="autoZero"/>
        <c:crossBetween val="between"/>
        <c:majorUnit val="10"/>
      </c:valAx>
      <c:spPr>
        <a:noFill/>
        <a:ln w="25381">
          <a:noFill/>
        </a:ln>
      </c:spPr>
    </c:plotArea>
    <c:plotVisOnly val="1"/>
    <c:dispBlanksAs val="gap"/>
  </c:chart>
  <c:txPr>
    <a:bodyPr/>
    <a:lstStyle/>
    <a:p>
      <a:pPr>
        <a:defRPr sz="1799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6351146076146081"/>
          <c:y val="0.17288135593220341"/>
          <c:w val="0.5621600621600622"/>
          <c:h val="0.7350427437261029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6132">
              <a:noFill/>
            </a:ln>
          </c:spPr>
          <c:explosion val="1"/>
          <c:dPt>
            <c:idx val="0"/>
            <c:spPr>
              <a:solidFill>
                <a:srgbClr val="99CC00"/>
              </a:solidFill>
              <a:ln w="16132">
                <a:noFill/>
              </a:ln>
            </c:spPr>
          </c:dPt>
          <c:dPt>
            <c:idx val="1"/>
            <c:spPr>
              <a:solidFill>
                <a:schemeClr val="accent6"/>
              </a:solidFill>
              <a:ln w="16132">
                <a:noFill/>
              </a:ln>
            </c:spPr>
          </c:dPt>
          <c:dPt>
            <c:idx val="2"/>
            <c:spPr>
              <a:solidFill>
                <a:srgbClr val="99CCFF"/>
              </a:solidFill>
              <a:ln w="16132">
                <a:noFill/>
              </a:ln>
            </c:spPr>
          </c:dPt>
          <c:dLbls>
            <c:dLbl>
              <c:idx val="0"/>
              <c:layout>
                <c:manualLayout>
                  <c:x val="-0.11533119658119666"/>
                  <c:y val="-0.3228489146974351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Ремонт
</a:t>
                    </a:r>
                    <a:r>
                      <a:rPr lang="ru-RU" sz="1800" b="1" dirty="0"/>
                      <a:t>49%</a:t>
                    </a:r>
                  </a:p>
                </c:rich>
              </c:tx>
              <c:dLblPos val="outEnd"/>
              <c:showCatName val="1"/>
              <c:showPercent val="1"/>
            </c:dLbl>
            <c:dLbl>
              <c:idx val="1"/>
              <c:layout>
                <c:manualLayout>
                  <c:x val="-1.5602905478993725E-2"/>
                  <c:y val="-2.10093344918470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Оборудование
</a:t>
                    </a:r>
                    <a:r>
                      <a:rPr lang="ru-RU" sz="1800" b="1" dirty="0"/>
                      <a:t>11%</a:t>
                    </a:r>
                  </a:p>
                </c:rich>
              </c:tx>
              <c:dLblPos val="outEnd"/>
              <c:showCatName val="1"/>
              <c:showPercent val="1"/>
            </c:dLbl>
            <c:dLbl>
              <c:idx val="2"/>
              <c:layout>
                <c:manualLayout>
                  <c:x val="-2.4669774669774779E-2"/>
                  <c:y val="-6.373121012177342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Внедрение </a:t>
                    </a:r>
                    <a:r>
                      <a:rPr lang="ru-RU" dirty="0" err="1" smtClean="0"/>
                      <a:t>информацион-ных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систем
</a:t>
                    </a:r>
                    <a:r>
                      <a:rPr lang="ru-RU" sz="1800" b="1" dirty="0"/>
                      <a:t>7%</a:t>
                    </a:r>
                  </a:p>
                </c:rich>
              </c:tx>
              <c:dLblPos val="outEnd"/>
              <c:showCatName val="1"/>
              <c:showPercent val="1"/>
            </c:dLbl>
            <c:dLbl>
              <c:idx val="3"/>
              <c:layout>
                <c:manualLayout>
                  <c:x val="0"/>
                  <c:y val="-5.646701804300248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Внедрение стандартов оказания </a:t>
                    </a:r>
                    <a:r>
                      <a:rPr lang="ru-RU" dirty="0" err="1"/>
                      <a:t>мед.помощи</a:t>
                    </a:r>
                    <a:r>
                      <a:rPr lang="ru-RU" dirty="0"/>
                      <a:t>
</a:t>
                    </a:r>
                    <a:r>
                      <a:rPr lang="ru-RU" sz="1800" b="1" dirty="0"/>
                      <a:t>33%</a:t>
                    </a:r>
                  </a:p>
                </c:rich>
              </c:tx>
              <c:dLblPos val="outEnd"/>
              <c:showCatName val="1"/>
              <c:showPercent val="1"/>
            </c:dLbl>
            <c:txPr>
              <a:bodyPr/>
              <a:lstStyle/>
              <a:p>
                <a:pPr>
                  <a:defRPr sz="1200" b="0"/>
                </a:pPr>
                <a:endParaRPr lang="ru-RU"/>
              </a:p>
            </c:txPr>
            <c:dLblPos val="outEnd"/>
            <c:showCatName val="1"/>
            <c:showPercent val="1"/>
            <c:showLeaderLines val="1"/>
            <c:leaderLines>
              <c:spPr>
                <a:ln w="8066">
                  <a:solidFill>
                    <a:schemeClr val="tx1"/>
                  </a:solidFill>
                  <a:prstDash val="solid"/>
                </a:ln>
              </c:spPr>
            </c:leaderLines>
          </c:dLbls>
          <c:cat>
            <c:strRef>
              <c:f>Sheet1!$B$1:$E$1</c:f>
              <c:strCache>
                <c:ptCount val="4"/>
                <c:pt idx="0">
                  <c:v>Ремонт</c:v>
                </c:pt>
                <c:pt idx="1">
                  <c:v>Оборудование</c:v>
                </c:pt>
                <c:pt idx="2">
                  <c:v>Внедрение информационных систем</c:v>
                </c:pt>
                <c:pt idx="3">
                  <c:v>Внедрение стандартов оказания мед.помощи</c:v>
                </c:pt>
              </c:strCache>
            </c:strRef>
          </c:cat>
          <c:val>
            <c:numRef>
              <c:f>Sheet1!$B$2:$E$2</c:f>
              <c:numCache>
                <c:formatCode>0.00%</c:formatCode>
                <c:ptCount val="4"/>
                <c:pt idx="0">
                  <c:v>0.49000000000000032</c:v>
                </c:pt>
                <c:pt idx="1">
                  <c:v>0.11</c:v>
                </c:pt>
                <c:pt idx="2">
                  <c:v>7.0000000000000021E-2</c:v>
                </c:pt>
                <c:pt idx="3">
                  <c:v>0.33000000000000113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  <c:spPr>
        <a:noFill/>
        <a:ln w="16132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49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1233431836091421"/>
          <c:y val="0.14579353549091806"/>
          <c:w val="0.56423148148148161"/>
          <c:h val="0.73775128022833225"/>
        </c:manualLayout>
      </c:layout>
      <c:pieChart>
        <c:varyColors val="1"/>
        <c:ser>
          <c:idx val="0"/>
          <c:order val="0"/>
          <c:spPr>
            <a:solidFill>
              <a:schemeClr val="accent1"/>
            </a:solidFill>
            <a:ln w="16132">
              <a:noFill/>
            </a:ln>
          </c:spPr>
          <c:dPt>
            <c:idx val="0"/>
            <c:spPr>
              <a:solidFill>
                <a:srgbClr val="99CC00"/>
              </a:solidFill>
              <a:ln w="16132">
                <a:noFill/>
              </a:ln>
            </c:spPr>
          </c:dPt>
          <c:dPt>
            <c:idx val="1"/>
            <c:spPr>
              <a:solidFill>
                <a:schemeClr val="accent6"/>
              </a:solidFill>
              <a:ln w="16132">
                <a:noFill/>
              </a:ln>
            </c:spPr>
          </c:dPt>
          <c:dPt>
            <c:idx val="2"/>
            <c:spPr>
              <a:solidFill>
                <a:srgbClr val="99CCFF"/>
              </a:solidFill>
              <a:ln w="16132">
                <a:noFill/>
              </a:ln>
            </c:spPr>
          </c:dPt>
          <c:dLbls>
            <c:dLbl>
              <c:idx val="0"/>
              <c:layout>
                <c:manualLayout>
                  <c:x val="-8.7670619259079721E-2"/>
                  <c:y val="-0.2119126183892174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Ремонт
</a:t>
                    </a:r>
                    <a:r>
                      <a:rPr lang="ru-RU" sz="1600" b="1" dirty="0"/>
                      <a:t>37%</a:t>
                    </a:r>
                  </a:p>
                </c:rich>
              </c:tx>
              <c:dLblPos val="outEnd"/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/>
                      <a:t>Оборудование
</a:t>
                    </a:r>
                    <a:r>
                      <a:rPr lang="ru-RU" sz="1800" b="1" dirty="0"/>
                      <a:t>17%</a:t>
                    </a:r>
                  </a:p>
                </c:rich>
              </c:tx>
              <c:dLblPos val="outEnd"/>
              <c:showCatName val="1"/>
              <c:showPercent val="1"/>
            </c:dLbl>
            <c:dLbl>
              <c:idx val="2"/>
              <c:layout>
                <c:manualLayout>
                  <c:x val="-4.3835309629539868E-2"/>
                  <c:y val="-3.0711973679597997E-3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latin typeface="+mn-lt"/>
                      </a:rPr>
                      <a:t>Внедрение информационных систем
</a:t>
                    </a:r>
                    <a:r>
                      <a:rPr lang="ru-RU" sz="1800" b="1" dirty="0">
                        <a:latin typeface="+mn-lt"/>
                      </a:rPr>
                      <a:t>14%</a:t>
                    </a:r>
                  </a:p>
                </c:rich>
              </c:tx>
              <c:dLblPos val="outEnd"/>
              <c:showCatName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>
                        <a:latin typeface="+mn-lt"/>
                      </a:rPr>
                      <a:t>Внедрение стандартов оказания </a:t>
                    </a:r>
                    <a:r>
                      <a:rPr lang="ru-RU" dirty="0" err="1">
                        <a:latin typeface="+mn-lt"/>
                      </a:rPr>
                      <a:t>мед.помощи</a:t>
                    </a:r>
                    <a:r>
                      <a:rPr lang="ru-RU" dirty="0">
                        <a:latin typeface="+mn-lt"/>
                      </a:rPr>
                      <a:t>
</a:t>
                    </a:r>
                    <a:r>
                      <a:rPr lang="ru-RU" sz="1800" b="1" dirty="0">
                        <a:latin typeface="+mn-lt"/>
                      </a:rPr>
                      <a:t>32%</a:t>
                    </a:r>
                  </a:p>
                </c:rich>
              </c:tx>
              <c:dLblPos val="outEnd"/>
              <c:showCatName val="1"/>
              <c:showPercent val="1"/>
            </c:dLbl>
            <c:txPr>
              <a:bodyPr/>
              <a:lstStyle/>
              <a:p>
                <a:pPr>
                  <a:defRPr sz="1200" b="0">
                    <a:latin typeface="+mn-lt"/>
                  </a:defRPr>
                </a:pPr>
                <a:endParaRPr lang="ru-RU"/>
              </a:p>
            </c:txPr>
            <c:dLblPos val="outEnd"/>
            <c:showCatName val="1"/>
            <c:showPercent val="1"/>
            <c:showLeaderLines val="1"/>
            <c:leaderLines>
              <c:spPr>
                <a:ln w="8066">
                  <a:solidFill>
                    <a:schemeClr val="tx1"/>
                  </a:solidFill>
                  <a:prstDash val="solid"/>
                </a:ln>
              </c:spPr>
            </c:leaderLines>
          </c:dLbls>
          <c:cat>
            <c:strRef>
              <c:f>Sheet1!$B$1:$E$1</c:f>
              <c:strCache>
                <c:ptCount val="4"/>
                <c:pt idx="0">
                  <c:v>Ремонт</c:v>
                </c:pt>
                <c:pt idx="1">
                  <c:v>Оборудование</c:v>
                </c:pt>
                <c:pt idx="2">
                  <c:v>Внедрение информационных систем</c:v>
                </c:pt>
                <c:pt idx="3">
                  <c:v>Внедрение стандартов оказания мед.помощи</c:v>
                </c:pt>
              </c:strCache>
            </c:strRef>
          </c:cat>
          <c:val>
            <c:numRef>
              <c:f>Sheet1!$B$2:$E$2</c:f>
              <c:numCache>
                <c:formatCode>0.00%</c:formatCode>
                <c:ptCount val="4"/>
                <c:pt idx="0">
                  <c:v>0.37000000000000038</c:v>
                </c:pt>
                <c:pt idx="1">
                  <c:v>0.17</c:v>
                </c:pt>
                <c:pt idx="2">
                  <c:v>0.14000000000000001</c:v>
                </c:pt>
                <c:pt idx="3">
                  <c:v>0.32000000000000101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  <c:spPr>
        <a:noFill/>
        <a:ln w="16132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953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747831935709294"/>
          <c:y val="0.1840236059921754"/>
          <c:w val="0.49042016072676636"/>
          <c:h val="0.69930260684788015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6132">
              <a:noFill/>
            </a:ln>
          </c:spPr>
          <c:dPt>
            <c:idx val="0"/>
            <c:spPr>
              <a:solidFill>
                <a:srgbClr val="99CC00"/>
              </a:solidFill>
              <a:ln w="16132">
                <a:noFill/>
              </a:ln>
            </c:spPr>
          </c:dPt>
          <c:dPt>
            <c:idx val="1"/>
            <c:spPr>
              <a:solidFill>
                <a:schemeClr val="accent6"/>
              </a:solidFill>
              <a:ln w="16132">
                <a:noFill/>
              </a:ln>
            </c:spPr>
          </c:dPt>
          <c:dPt>
            <c:idx val="2"/>
            <c:spPr>
              <a:solidFill>
                <a:srgbClr val="99CCFF"/>
              </a:solidFill>
              <a:ln w="16132">
                <a:noFill/>
              </a:ln>
            </c:spPr>
          </c:dPt>
          <c:dLbls>
            <c:dLbl>
              <c:idx val="0"/>
              <c:layout>
                <c:manualLayout>
                  <c:x val="-0.14333262108262121"/>
                  <c:y val="-0.3417944685945603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Оборудование
</a:t>
                    </a:r>
                    <a:r>
                      <a:rPr lang="ru-RU" sz="1600" b="1" dirty="0"/>
                      <a:t>48%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-3.8831182116220494E-3"/>
                  <c:y val="2.1025186421233812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Ремонт
</a:t>
                    </a:r>
                    <a:r>
                      <a:rPr lang="ru-RU" sz="1600" b="1" dirty="0"/>
                      <a:t>17%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1.7550035612535698E-2"/>
                  <c:y val="-0.1398624593412527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Прочие расходы
</a:t>
                    </a:r>
                    <a:r>
                      <a:rPr lang="ru-RU" sz="1600" b="1" dirty="0"/>
                      <a:t>35%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200" b="0"/>
                </a:pPr>
                <a:endParaRPr lang="ru-RU"/>
              </a:p>
            </c:txPr>
            <c:showCatName val="1"/>
            <c:showPercent val="1"/>
            <c:showLeaderLines val="1"/>
            <c:leaderLines>
              <c:spPr>
                <a:ln w="8066">
                  <a:solidFill>
                    <a:schemeClr val="tx1"/>
                  </a:solidFill>
                  <a:prstDash val="solid"/>
                </a:ln>
              </c:spPr>
            </c:leaderLines>
          </c:dLbls>
          <c:cat>
            <c:strRef>
              <c:f>Sheet1!$B$1:$D$1</c:f>
              <c:strCache>
                <c:ptCount val="3"/>
                <c:pt idx="0">
                  <c:v>Оборудование</c:v>
                </c:pt>
                <c:pt idx="1">
                  <c:v>Ремонт</c:v>
                </c:pt>
                <c:pt idx="2">
                  <c:v>Прочие расходы</c:v>
                </c:pt>
              </c:strCache>
            </c:strRef>
          </c:cat>
          <c:val>
            <c:numRef>
              <c:f>Sheet1!$B$2:$D$2</c:f>
              <c:numCache>
                <c:formatCode>0.00%</c:formatCode>
                <c:ptCount val="3"/>
                <c:pt idx="0">
                  <c:v>0.48000000000000032</c:v>
                </c:pt>
                <c:pt idx="1">
                  <c:v>0.17</c:v>
                </c:pt>
                <c:pt idx="2">
                  <c:v>0.35000000000000031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  <c:spPr>
        <a:noFill/>
        <a:ln w="16132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49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9143530465949901"/>
          <c:y val="0.11543738522245788"/>
          <c:w val="0.52759603848234049"/>
          <c:h val="0.66990149712013602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6132">
              <a:noFill/>
            </a:ln>
          </c:spPr>
          <c:dPt>
            <c:idx val="0"/>
            <c:spPr>
              <a:solidFill>
                <a:srgbClr val="99CC00"/>
              </a:solidFill>
              <a:ln w="16132">
                <a:noFill/>
              </a:ln>
            </c:spPr>
          </c:dPt>
          <c:dPt>
            <c:idx val="1"/>
            <c:spPr>
              <a:solidFill>
                <a:schemeClr val="accent6"/>
              </a:solidFill>
              <a:ln w="16132">
                <a:noFill/>
              </a:ln>
            </c:spPr>
          </c:dPt>
          <c:dPt>
            <c:idx val="2"/>
            <c:spPr>
              <a:solidFill>
                <a:schemeClr val="accent5">
                  <a:lumMod val="60000"/>
                  <a:lumOff val="40000"/>
                </a:schemeClr>
              </a:solidFill>
              <a:ln w="16132">
                <a:noFill/>
              </a:ln>
            </c:spPr>
          </c:dPt>
          <c:dLbls>
            <c:dLbl>
              <c:idx val="0"/>
              <c:layout>
                <c:manualLayout>
                  <c:x val="0"/>
                  <c:y val="-2.6702095028154148E-2"/>
                </c:manualLayout>
              </c:layout>
              <c:tx>
                <c:rich>
                  <a:bodyPr/>
                  <a:lstStyle/>
                  <a:p>
                    <a:pPr>
                      <a:defRPr sz="1200" b="0">
                        <a:latin typeface="+mn-lt"/>
                      </a:defRPr>
                    </a:pPr>
                    <a:r>
                      <a:rPr lang="ru-RU" dirty="0"/>
                      <a:t>Оборудование
</a:t>
                    </a:r>
                    <a:r>
                      <a:rPr lang="ru-RU" sz="1600" b="1" dirty="0"/>
                      <a:t>20%</a:t>
                    </a:r>
                  </a:p>
                </c:rich>
              </c:tx>
              <c:spPr/>
              <c:dLblPos val="outEnd"/>
              <c:showCatName val="1"/>
              <c:showPercent val="1"/>
            </c:dLbl>
            <c:dLbl>
              <c:idx val="1"/>
              <c:layout>
                <c:manualLayout>
                  <c:x val="1.8207885304659579E-2"/>
                  <c:y val="4.4503491713590318E-2"/>
                </c:manualLayout>
              </c:layout>
              <c:tx>
                <c:rich>
                  <a:bodyPr/>
                  <a:lstStyle/>
                  <a:p>
                    <a:pPr>
                      <a:defRPr sz="1200" b="0">
                        <a:latin typeface="+mn-lt"/>
                      </a:defRPr>
                    </a:pPr>
                    <a:r>
                      <a:rPr lang="ru-RU" dirty="0"/>
                      <a:t>Ремонт
</a:t>
                    </a:r>
                    <a:r>
                      <a:rPr lang="ru-RU" sz="1600" b="1" dirty="0"/>
                      <a:t>28%</a:t>
                    </a:r>
                  </a:p>
                </c:rich>
              </c:tx>
              <c:spPr/>
              <c:dLblPos val="outEnd"/>
              <c:showCatName val="1"/>
              <c:showPercent val="1"/>
            </c:dLbl>
            <c:dLbl>
              <c:idx val="2"/>
              <c:layout>
                <c:manualLayout>
                  <c:x val="1.1379928315412277E-2"/>
                  <c:y val="-0.2907561458621214"/>
                </c:manualLayout>
              </c:layout>
              <c:tx>
                <c:rich>
                  <a:bodyPr/>
                  <a:lstStyle/>
                  <a:p>
                    <a:pPr>
                      <a:defRPr sz="1200" b="0">
                        <a:latin typeface="+mn-lt"/>
                      </a:defRPr>
                    </a:pPr>
                    <a:r>
                      <a:rPr lang="ru-RU" dirty="0"/>
                      <a:t>Прочие расходы
</a:t>
                    </a:r>
                    <a:r>
                      <a:rPr lang="ru-RU" sz="1600" b="1" dirty="0"/>
                      <a:t>52%</a:t>
                    </a:r>
                  </a:p>
                </c:rich>
              </c:tx>
              <c:spPr/>
              <c:dLblPos val="outEnd"/>
              <c:showCatName val="1"/>
              <c:showPercent val="1"/>
            </c:dLbl>
            <c:txPr>
              <a:bodyPr/>
              <a:lstStyle/>
              <a:p>
                <a:pPr>
                  <a:defRPr sz="1400" b="0"/>
                </a:pPr>
                <a:endParaRPr lang="ru-RU"/>
              </a:p>
            </c:txPr>
            <c:dLblPos val="outEnd"/>
            <c:showCatName val="1"/>
            <c:showPercent val="1"/>
            <c:showLeaderLines val="1"/>
          </c:dLbls>
          <c:cat>
            <c:strRef>
              <c:f>Sheet1!$B$1:$D$1</c:f>
              <c:strCache>
                <c:ptCount val="3"/>
                <c:pt idx="0">
                  <c:v>Оборудование</c:v>
                </c:pt>
                <c:pt idx="1">
                  <c:v>Ремонт</c:v>
                </c:pt>
                <c:pt idx="2">
                  <c:v>Прочие расходы</c:v>
                </c:pt>
              </c:strCache>
            </c:strRef>
          </c:cat>
          <c:val>
            <c:numRef>
              <c:f>Sheet1!$B$2:$D$2</c:f>
              <c:numCache>
                <c:formatCode>0.00%</c:formatCode>
                <c:ptCount val="3"/>
                <c:pt idx="0">
                  <c:v>0.2</c:v>
                </c:pt>
                <c:pt idx="1">
                  <c:v>0.28000000000000008</c:v>
                </c:pt>
                <c:pt idx="2">
                  <c:v>0.52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  <c:spPr>
        <a:noFill/>
        <a:ln w="16132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953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5.4620985791488601E-2"/>
          <c:y val="7.2670157539204819E-2"/>
          <c:w val="0.92880388653853396"/>
          <c:h val="0.6568477960909184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ln>
              <a:solidFill>
                <a:schemeClr val="accent1">
                  <a:lumMod val="50000"/>
                </a:schemeClr>
              </a:solidFill>
            </a:ln>
          </c:spPr>
          <c:cat>
            <c:strRef>
              <c:f>Лист1!$A$2:$A$18</c:f>
              <c:strCache>
                <c:ptCount val="17"/>
                <c:pt idx="0">
                  <c:v>Белгородская</c:v>
                </c:pt>
                <c:pt idx="1">
                  <c:v>Брянская</c:v>
                </c:pt>
                <c:pt idx="2">
                  <c:v>Владимирская</c:v>
                </c:pt>
                <c:pt idx="3">
                  <c:v>Воронежская</c:v>
                </c:pt>
                <c:pt idx="4">
                  <c:v>Ивановская</c:v>
                </c:pt>
                <c:pt idx="5">
                  <c:v>Калужская</c:v>
                </c:pt>
                <c:pt idx="6">
                  <c:v>Костромская</c:v>
                </c:pt>
                <c:pt idx="7">
                  <c:v>Курская</c:v>
                </c:pt>
                <c:pt idx="8">
                  <c:v>Липецкая</c:v>
                </c:pt>
                <c:pt idx="9">
                  <c:v>Орловская</c:v>
                </c:pt>
                <c:pt idx="10">
                  <c:v>Рязанская</c:v>
                </c:pt>
                <c:pt idx="11">
                  <c:v>Смоленская</c:v>
                </c:pt>
                <c:pt idx="12">
                  <c:v>Тамбовская</c:v>
                </c:pt>
                <c:pt idx="13">
                  <c:v>Тверская</c:v>
                </c:pt>
                <c:pt idx="14">
                  <c:v>Тульская</c:v>
                </c:pt>
                <c:pt idx="15">
                  <c:v>Ярославская</c:v>
                </c:pt>
                <c:pt idx="16">
                  <c:v>Московская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14.864000000000004</c:v>
                </c:pt>
                <c:pt idx="1">
                  <c:v>20.764999999999986</c:v>
                </c:pt>
                <c:pt idx="2">
                  <c:v>0</c:v>
                </c:pt>
                <c:pt idx="3">
                  <c:v>22.318000000000001</c:v>
                </c:pt>
                <c:pt idx="4">
                  <c:v>21.074999999999999</c:v>
                </c:pt>
                <c:pt idx="5">
                  <c:v>15</c:v>
                </c:pt>
                <c:pt idx="6">
                  <c:v>20</c:v>
                </c:pt>
                <c:pt idx="7">
                  <c:v>0</c:v>
                </c:pt>
                <c:pt idx="8">
                  <c:v>24.204000000000001</c:v>
                </c:pt>
                <c:pt idx="9">
                  <c:v>0</c:v>
                </c:pt>
                <c:pt idx="10">
                  <c:v>15</c:v>
                </c:pt>
                <c:pt idx="11">
                  <c:v>19.064</c:v>
                </c:pt>
                <c:pt idx="12">
                  <c:v>0</c:v>
                </c:pt>
                <c:pt idx="13">
                  <c:v>17.373999999999999</c:v>
                </c:pt>
                <c:pt idx="14">
                  <c:v>20.024999999999999</c:v>
                </c:pt>
                <c:pt idx="15">
                  <c:v>17.087999999999987</c:v>
                </c:pt>
                <c:pt idx="16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софинасирования</c:v>
                </c:pt>
              </c:strCache>
            </c:strRef>
          </c:tx>
          <c:spPr>
            <a:ln>
              <a:solidFill>
                <a:schemeClr val="accent2">
                  <a:lumMod val="50000"/>
                </a:schemeClr>
              </a:solidFill>
            </a:ln>
          </c:spPr>
          <c:cat>
            <c:strRef>
              <c:f>Лист1!$A$2:$A$18</c:f>
              <c:strCache>
                <c:ptCount val="17"/>
                <c:pt idx="0">
                  <c:v>Белгородская</c:v>
                </c:pt>
                <c:pt idx="1">
                  <c:v>Брянская</c:v>
                </c:pt>
                <c:pt idx="2">
                  <c:v>Владимирская</c:v>
                </c:pt>
                <c:pt idx="3">
                  <c:v>Воронежская</c:v>
                </c:pt>
                <c:pt idx="4">
                  <c:v>Ивановская</c:v>
                </c:pt>
                <c:pt idx="5">
                  <c:v>Калужская</c:v>
                </c:pt>
                <c:pt idx="6">
                  <c:v>Костромская</c:v>
                </c:pt>
                <c:pt idx="7">
                  <c:v>Курская</c:v>
                </c:pt>
                <c:pt idx="8">
                  <c:v>Липецкая</c:v>
                </c:pt>
                <c:pt idx="9">
                  <c:v>Орловская</c:v>
                </c:pt>
                <c:pt idx="10">
                  <c:v>Рязанская</c:v>
                </c:pt>
                <c:pt idx="11">
                  <c:v>Смоленская</c:v>
                </c:pt>
                <c:pt idx="12">
                  <c:v>Тамбовская</c:v>
                </c:pt>
                <c:pt idx="13">
                  <c:v>Тверская</c:v>
                </c:pt>
                <c:pt idx="14">
                  <c:v>Тульская</c:v>
                </c:pt>
                <c:pt idx="15">
                  <c:v>Ярославская</c:v>
                </c:pt>
                <c:pt idx="16">
                  <c:v>Московская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4.38</c:v>
                </c:pt>
                <c:pt idx="1">
                  <c:v>5.4740000000000002</c:v>
                </c:pt>
                <c:pt idx="2">
                  <c:v>0</c:v>
                </c:pt>
                <c:pt idx="3">
                  <c:v>5.7</c:v>
                </c:pt>
                <c:pt idx="4">
                  <c:v>0.55500000000000005</c:v>
                </c:pt>
                <c:pt idx="5">
                  <c:v>8.8000000000000007</c:v>
                </c:pt>
                <c:pt idx="6">
                  <c:v>5</c:v>
                </c:pt>
                <c:pt idx="7">
                  <c:v>0</c:v>
                </c:pt>
                <c:pt idx="8">
                  <c:v>28</c:v>
                </c:pt>
                <c:pt idx="9">
                  <c:v>0</c:v>
                </c:pt>
                <c:pt idx="10">
                  <c:v>0</c:v>
                </c:pt>
                <c:pt idx="11">
                  <c:v>5.0999999999999996</c:v>
                </c:pt>
                <c:pt idx="12">
                  <c:v>0</c:v>
                </c:pt>
                <c:pt idx="13">
                  <c:v>0</c:v>
                </c:pt>
                <c:pt idx="14">
                  <c:v>10.814</c:v>
                </c:pt>
                <c:pt idx="15">
                  <c:v>12.527000000000001</c:v>
                </c:pt>
                <c:pt idx="16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региональная программа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cat>
            <c:strRef>
              <c:f>Лист1!$A$2:$A$18</c:f>
              <c:strCache>
                <c:ptCount val="17"/>
                <c:pt idx="0">
                  <c:v>Белгородская</c:v>
                </c:pt>
                <c:pt idx="1">
                  <c:v>Брянская</c:v>
                </c:pt>
                <c:pt idx="2">
                  <c:v>Владимирская</c:v>
                </c:pt>
                <c:pt idx="3">
                  <c:v>Воронежская</c:v>
                </c:pt>
                <c:pt idx="4">
                  <c:v>Ивановская</c:v>
                </c:pt>
                <c:pt idx="5">
                  <c:v>Калужская</c:v>
                </c:pt>
                <c:pt idx="6">
                  <c:v>Костромская</c:v>
                </c:pt>
                <c:pt idx="7">
                  <c:v>Курская</c:v>
                </c:pt>
                <c:pt idx="8">
                  <c:v>Липецкая</c:v>
                </c:pt>
                <c:pt idx="9">
                  <c:v>Орловская</c:v>
                </c:pt>
                <c:pt idx="10">
                  <c:v>Рязанская</c:v>
                </c:pt>
                <c:pt idx="11">
                  <c:v>Смоленская</c:v>
                </c:pt>
                <c:pt idx="12">
                  <c:v>Тамбовская</c:v>
                </c:pt>
                <c:pt idx="13">
                  <c:v>Тверская</c:v>
                </c:pt>
                <c:pt idx="14">
                  <c:v>Тульская</c:v>
                </c:pt>
                <c:pt idx="15">
                  <c:v>Ярославская</c:v>
                </c:pt>
                <c:pt idx="16">
                  <c:v>Московская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9.0050000000000008</c:v>
                </c:pt>
                <c:pt idx="1">
                  <c:v>7.5</c:v>
                </c:pt>
                <c:pt idx="2">
                  <c:v>0.5</c:v>
                </c:pt>
                <c:pt idx="3">
                  <c:v>0.9</c:v>
                </c:pt>
                <c:pt idx="4">
                  <c:v>4.702</c:v>
                </c:pt>
                <c:pt idx="5">
                  <c:v>5</c:v>
                </c:pt>
                <c:pt idx="6">
                  <c:v>7.2</c:v>
                </c:pt>
                <c:pt idx="7">
                  <c:v>25.411999999999999</c:v>
                </c:pt>
                <c:pt idx="8">
                  <c:v>0.62400000000000189</c:v>
                </c:pt>
                <c:pt idx="9">
                  <c:v>4.0860000000000003</c:v>
                </c:pt>
                <c:pt idx="10">
                  <c:v>0</c:v>
                </c:pt>
                <c:pt idx="11">
                  <c:v>8.0940000000000012</c:v>
                </c:pt>
                <c:pt idx="12">
                  <c:v>46.3</c:v>
                </c:pt>
                <c:pt idx="13">
                  <c:v>19.42899999999992</c:v>
                </c:pt>
                <c:pt idx="14">
                  <c:v>6.5219999999999985</c:v>
                </c:pt>
                <c:pt idx="15">
                  <c:v>4.5339999999999998</c:v>
                </c:pt>
                <c:pt idx="16">
                  <c:v>6.42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целевые программы</c:v>
                </c:pt>
              </c:strCache>
            </c:strRef>
          </c:tx>
          <c:spPr>
            <a:ln>
              <a:solidFill>
                <a:schemeClr val="accent4">
                  <a:lumMod val="50000"/>
                </a:schemeClr>
              </a:solidFill>
            </a:ln>
          </c:spPr>
          <c:cat>
            <c:strRef>
              <c:f>Лист1!$A$2:$A$18</c:f>
              <c:strCache>
                <c:ptCount val="17"/>
                <c:pt idx="0">
                  <c:v>Белгородская</c:v>
                </c:pt>
                <c:pt idx="1">
                  <c:v>Брянская</c:v>
                </c:pt>
                <c:pt idx="2">
                  <c:v>Владимирская</c:v>
                </c:pt>
                <c:pt idx="3">
                  <c:v>Воронежская</c:v>
                </c:pt>
                <c:pt idx="4">
                  <c:v>Ивановская</c:v>
                </c:pt>
                <c:pt idx="5">
                  <c:v>Калужская</c:v>
                </c:pt>
                <c:pt idx="6">
                  <c:v>Костромская</c:v>
                </c:pt>
                <c:pt idx="7">
                  <c:v>Курская</c:v>
                </c:pt>
                <c:pt idx="8">
                  <c:v>Липецкая</c:v>
                </c:pt>
                <c:pt idx="9">
                  <c:v>Орловская</c:v>
                </c:pt>
                <c:pt idx="10">
                  <c:v>Рязанская</c:v>
                </c:pt>
                <c:pt idx="11">
                  <c:v>Смоленская</c:v>
                </c:pt>
                <c:pt idx="12">
                  <c:v>Тамбовская</c:v>
                </c:pt>
                <c:pt idx="13">
                  <c:v>Тверская</c:v>
                </c:pt>
                <c:pt idx="14">
                  <c:v>Тульская</c:v>
                </c:pt>
                <c:pt idx="15">
                  <c:v>Ярославская</c:v>
                </c:pt>
                <c:pt idx="16">
                  <c:v>Московская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10.098000000000001</c:v>
                </c:pt>
                <c:pt idx="1">
                  <c:v>0.30000000000000032</c:v>
                </c:pt>
                <c:pt idx="2">
                  <c:v>2.3899999999999997</c:v>
                </c:pt>
                <c:pt idx="3">
                  <c:v>6.7</c:v>
                </c:pt>
                <c:pt idx="4">
                  <c:v>0</c:v>
                </c:pt>
                <c:pt idx="5">
                  <c:v>1.9510000000000001</c:v>
                </c:pt>
                <c:pt idx="6">
                  <c:v>0.72000000000000064</c:v>
                </c:pt>
                <c:pt idx="7">
                  <c:v>4.569</c:v>
                </c:pt>
                <c:pt idx="8">
                  <c:v>0.54</c:v>
                </c:pt>
                <c:pt idx="9">
                  <c:v>1.127</c:v>
                </c:pt>
                <c:pt idx="10">
                  <c:v>8</c:v>
                </c:pt>
                <c:pt idx="11">
                  <c:v>7.8619999999999965</c:v>
                </c:pt>
                <c:pt idx="12">
                  <c:v>1.212</c:v>
                </c:pt>
                <c:pt idx="13">
                  <c:v>5.1849999999999845</c:v>
                </c:pt>
                <c:pt idx="14">
                  <c:v>9.2809999999999988</c:v>
                </c:pt>
                <c:pt idx="15">
                  <c:v>9.657</c:v>
                </c:pt>
                <c:pt idx="16">
                  <c:v>12.870000000000006</c:v>
                </c:pt>
              </c:numCache>
            </c:numRef>
          </c:val>
        </c:ser>
        <c:axId val="94786304"/>
        <c:axId val="94787840"/>
      </c:barChart>
      <c:catAx>
        <c:axId val="94786304"/>
        <c:scaling>
          <c:orientation val="minMax"/>
        </c:scaling>
        <c:axPos val="b"/>
        <c:majorGridlines/>
        <c:majorTickMark val="cross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94787840"/>
        <c:crosses val="autoZero"/>
        <c:auto val="1"/>
        <c:lblAlgn val="ctr"/>
        <c:lblOffset val="100"/>
      </c:catAx>
      <c:valAx>
        <c:axId val="947878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4786304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spPr>
    <a:ln>
      <a:solidFill>
        <a:schemeClr val="accent4">
          <a:lumMod val="50000"/>
        </a:schemeClr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0.30095</cdr:x>
      <cdr:y>0.64069</cdr:y>
    </cdr:from>
    <cdr:to>
      <cdr:x>0.55091</cdr:x>
      <cdr:y>0.71224</cdr:y>
    </cdr:to>
    <cdr:sp macro="" textlink="">
      <cdr:nvSpPr>
        <cdr:cNvPr id="2" name="TextBox 1"/>
        <cdr:cNvSpPr txBox="1"/>
      </cdr:nvSpPr>
      <cdr:spPr>
        <a:xfrm xmlns:a="http://schemas.openxmlformats.org/drawingml/2006/main" rot="19038846">
          <a:off x="1748611" y="2737840"/>
          <a:ext cx="1452329" cy="3057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C00000"/>
              </a:solidFill>
            </a:rPr>
            <a:t>5 регионов</a:t>
          </a:r>
          <a:endParaRPr lang="ru-RU" sz="14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0.29508</cdr:x>
      <cdr:y>0.35106</cdr:y>
    </cdr:from>
    <cdr:to>
      <cdr:x>0.55328</cdr:x>
      <cdr:y>0.56839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714512" y="1500198"/>
          <a:ext cx="1500198" cy="928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marL="177800" indent="-177800">
            <a:buClr>
              <a:sysClr val="window" lastClr="FFFFFF"/>
            </a:buClr>
            <a:buFont typeface="Arial" pitchFamily="34" charset="0"/>
            <a:buChar char="•"/>
          </a:pPr>
          <a:r>
            <a:rPr lang="ru-RU" sz="1400" b="1" dirty="0" smtClean="0">
              <a:solidFill>
                <a:sysClr val="window" lastClr="FFFFFF"/>
              </a:solidFill>
            </a:rPr>
            <a:t>Тамбовская</a:t>
          </a:r>
        </a:p>
        <a:p xmlns:a="http://schemas.openxmlformats.org/drawingml/2006/main">
          <a:pPr marL="177800" indent="-177800">
            <a:buClr>
              <a:sysClr val="window" lastClr="FFFFFF"/>
            </a:buClr>
            <a:buFont typeface="Arial" pitchFamily="34" charset="0"/>
            <a:buChar char="•"/>
          </a:pPr>
          <a:r>
            <a:rPr lang="ru-RU" sz="1400" b="1" dirty="0" smtClean="0">
              <a:solidFill>
                <a:sysClr val="window" lastClr="FFFFFF"/>
              </a:solidFill>
            </a:rPr>
            <a:t>Костромская</a:t>
          </a:r>
        </a:p>
        <a:p xmlns:a="http://schemas.openxmlformats.org/drawingml/2006/main">
          <a:pPr marL="177800" indent="-177800">
            <a:buClr>
              <a:sysClr val="window" lastClr="FFFFFF"/>
            </a:buClr>
            <a:buFont typeface="Arial" pitchFamily="34" charset="0"/>
            <a:buChar char="•"/>
          </a:pPr>
          <a:r>
            <a:rPr lang="ru-RU" sz="1400" b="1" dirty="0" smtClean="0">
              <a:solidFill>
                <a:sysClr val="window" lastClr="FFFFFF"/>
              </a:solidFill>
            </a:rPr>
            <a:t>Смоленская</a:t>
          </a:r>
        </a:p>
        <a:p xmlns:a="http://schemas.openxmlformats.org/drawingml/2006/main">
          <a:pPr marL="177800" indent="-177800">
            <a:buClr>
              <a:sysClr val="window" lastClr="FFFFFF"/>
            </a:buClr>
            <a:buFont typeface="Arial" pitchFamily="34" charset="0"/>
            <a:buChar char="•"/>
          </a:pPr>
          <a:r>
            <a:rPr lang="ru-RU" sz="1400" b="1" dirty="0" smtClean="0">
              <a:solidFill>
                <a:sysClr val="window" lastClr="FFFFFF"/>
              </a:solidFill>
            </a:rPr>
            <a:t>Тверская</a:t>
          </a:r>
          <a:endParaRPr lang="ru-RU" sz="1400" b="1" dirty="0">
            <a:solidFill>
              <a:sysClr val="window" lastClr="FFFFFF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0.35107</cdr:x>
      <cdr:y>0.51132</cdr:y>
    </cdr:from>
    <cdr:to>
      <cdr:x>0.40587</cdr:x>
      <cdr:y>0.83956</cdr:y>
    </cdr:to>
    <cdr:sp macro="" textlink="">
      <cdr:nvSpPr>
        <cdr:cNvPr id="2" name="TextBox 1"/>
        <cdr:cNvSpPr txBox="1"/>
      </cdr:nvSpPr>
      <cdr:spPr>
        <a:xfrm xmlns:a="http://schemas.openxmlformats.org/drawingml/2006/main" rot="18817477">
          <a:off x="1385701" y="2835704"/>
          <a:ext cx="1452329" cy="3057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rgbClr val="C00000"/>
              </a:solidFill>
            </a:rPr>
            <a:t>6 регионов</a:t>
          </a:r>
          <a:endParaRPr lang="ru-RU" sz="14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0.24325</cdr:x>
      <cdr:y>0.33906</cdr:y>
    </cdr:from>
    <cdr:to>
      <cdr:x>0.4993</cdr:x>
      <cdr:y>0.51666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57322" y="1500198"/>
          <a:ext cx="1428760" cy="785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marL="177800" indent="-177800">
            <a:buClr>
              <a:schemeClr val="bg1"/>
            </a:buClr>
            <a:buFont typeface="Arial" pitchFamily="34" charset="0"/>
            <a:buChar char="•"/>
          </a:pPr>
          <a:r>
            <a:rPr lang="ru-RU" sz="1400" b="1" dirty="0" smtClean="0">
              <a:solidFill>
                <a:schemeClr val="bg1"/>
              </a:solidFill>
            </a:rPr>
            <a:t>Тамбовская</a:t>
          </a:r>
        </a:p>
        <a:p xmlns:a="http://schemas.openxmlformats.org/drawingml/2006/main">
          <a:pPr marL="177800" indent="-177800">
            <a:buClr>
              <a:schemeClr val="bg1"/>
            </a:buClr>
            <a:buFont typeface="Arial" pitchFamily="34" charset="0"/>
            <a:buChar char="•"/>
          </a:pPr>
          <a:r>
            <a:rPr lang="ru-RU" sz="1400" b="1" dirty="0" smtClean="0">
              <a:solidFill>
                <a:schemeClr val="bg1"/>
              </a:solidFill>
            </a:rPr>
            <a:t>Орловская</a:t>
          </a:r>
        </a:p>
        <a:p xmlns:a="http://schemas.openxmlformats.org/drawingml/2006/main">
          <a:pPr marL="177800" indent="-177800">
            <a:buClr>
              <a:schemeClr val="bg1"/>
            </a:buClr>
            <a:buFont typeface="Arial" pitchFamily="34" charset="0"/>
            <a:buChar char="•"/>
          </a:pPr>
          <a:r>
            <a:rPr lang="ru-RU" sz="1400" b="1" dirty="0" smtClean="0">
              <a:solidFill>
                <a:schemeClr val="bg1"/>
              </a:solidFill>
            </a:rPr>
            <a:t>Тверская</a:t>
          </a:r>
          <a:endParaRPr lang="ru-RU" sz="1400" b="1" dirty="0">
            <a:solidFill>
              <a:schemeClr val="bg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0.42026</cdr:x>
      <cdr:y>0.04662</cdr:y>
    </cdr:from>
    <cdr:to>
      <cdr:x>0.57659</cdr:x>
      <cdr:y>0.32429</cdr:y>
    </cdr:to>
    <cdr:sp macro="" textlink="">
      <cdr:nvSpPr>
        <cdr:cNvPr id="7" name="Oval 1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82782" y="229801"/>
          <a:ext cx="1407151" cy="1368697"/>
        </a:xfrm>
        <a:prstGeom xmlns:a="http://schemas.openxmlformats.org/drawingml/2006/main" prst="ellipse">
          <a:avLst/>
        </a:prstGeom>
        <a:solidFill xmlns:a="http://schemas.openxmlformats.org/drawingml/2006/main">
          <a:srgbClr val="336699"/>
        </a:solidFill>
        <a:ln xmlns:a="http://schemas.openxmlformats.org/drawingml/2006/main" w="9525">
          <a:noFill/>
          <a:round/>
          <a:headEnd/>
          <a:tailEnd/>
        </a:ln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ru-RU"/>
          </a:defPPr>
          <a:lvl1pPr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pitchFamily="34" charset="0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pitchFamily="34" charset="0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pitchFamily="34" charset="0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pitchFamily="34" charset="0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pitchFamily="34" charset="0"/>
            </a:defRPr>
          </a:lvl9pPr>
        </a:lstStyle>
        <a:p xmlns:a="http://schemas.openxmlformats.org/drawingml/2006/main">
          <a:r>
            <a:rPr lang="ru-RU" sz="1600" b="1" dirty="0">
              <a:solidFill>
                <a:srgbClr val="FFFFFF"/>
              </a:solidFill>
              <a:latin typeface="Calibri" pitchFamily="34" charset="0"/>
            </a:rPr>
            <a:t>Итого</a:t>
          </a:r>
        </a:p>
        <a:p xmlns:a="http://schemas.openxmlformats.org/drawingml/2006/main">
          <a:r>
            <a:rPr lang="ru-RU" sz="1600" b="1" dirty="0" smtClean="0">
              <a:solidFill>
                <a:srgbClr val="FFFFFF"/>
              </a:solidFill>
              <a:latin typeface="Calibri" pitchFamily="34" charset="0"/>
            </a:rPr>
            <a:t>256,13 </a:t>
          </a:r>
          <a:endParaRPr lang="ru-RU" sz="1600" b="1" dirty="0">
            <a:solidFill>
              <a:srgbClr val="FFFFFF"/>
            </a:solidFill>
            <a:latin typeface="Calibri" pitchFamily="34" charset="0"/>
          </a:endParaRPr>
        </a:p>
        <a:p xmlns:a="http://schemas.openxmlformats.org/drawingml/2006/main">
          <a:r>
            <a:rPr lang="ru-RU" sz="1600" b="1" dirty="0" smtClean="0">
              <a:solidFill>
                <a:srgbClr val="FFFFFF"/>
              </a:solidFill>
              <a:latin typeface="Calibri" pitchFamily="34" charset="0"/>
            </a:rPr>
            <a:t>млн.руб</a:t>
          </a:r>
          <a:r>
            <a:rPr lang="ru-RU" sz="1600" b="1" dirty="0">
              <a:solidFill>
                <a:srgbClr val="FFFFFF"/>
              </a:solidFill>
              <a:latin typeface="Calibri" pitchFamily="34" charset="0"/>
            </a:rPr>
            <a:t>.</a:t>
          </a:r>
        </a:p>
      </cdr:txBody>
    </cdr:sp>
  </cdr:relSizeAnchor>
  <cdr:relSizeAnchor xmlns:cdr="http://schemas.openxmlformats.org/drawingml/2006/chartDrawing">
    <cdr:from>
      <cdr:x>0.69842</cdr:x>
      <cdr:y>0</cdr:y>
    </cdr:from>
    <cdr:to>
      <cdr:x>0.90685</cdr:x>
      <cdr:y>0.35492</cdr:y>
    </cdr:to>
    <cdr:sp macro="" textlink="">
      <cdr:nvSpPr>
        <cdr:cNvPr id="8" name="Oval 1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286544" y="0"/>
          <a:ext cx="1876111" cy="174948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3"/>
        </a:solidFill>
        <a:ln xmlns:a="http://schemas.openxmlformats.org/drawingml/2006/main" w="9525">
          <a:noFill/>
          <a:round/>
          <a:headEnd/>
          <a:tailEnd/>
        </a:ln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ru-RU"/>
          </a:defPPr>
          <a:lvl1pPr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pitchFamily="34" charset="0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pitchFamily="34" charset="0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pitchFamily="34" charset="0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pitchFamily="34" charset="0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pitchFamily="34" charset="0"/>
            </a:defRPr>
          </a:lvl9pPr>
        </a:lstStyle>
        <a:p xmlns:a="http://schemas.openxmlformats.org/drawingml/2006/main">
          <a:r>
            <a:rPr lang="ru-RU" sz="16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rPr>
            <a:t>Итого</a:t>
          </a:r>
        </a:p>
        <a:p xmlns:a="http://schemas.openxmlformats.org/drawingml/2006/main">
          <a:r>
            <a:rPr lang="ru-RU" sz="1600" b="1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</a:rPr>
            <a:t>303,19 </a:t>
          </a:r>
        </a:p>
        <a:p xmlns:a="http://schemas.openxmlformats.org/drawingml/2006/main">
          <a:r>
            <a:rPr lang="ru-RU" sz="1600" b="1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</a:rPr>
            <a:t>млн. </a:t>
          </a:r>
          <a:r>
            <a:rPr lang="ru-RU" sz="16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rPr>
            <a:t>руб.</a:t>
          </a:r>
          <a:endParaRPr lang="ru-RU" sz="1600" dirty="0">
            <a:solidFill>
              <a:schemeClr val="accent2">
                <a:lumMod val="50000"/>
              </a:schemeClr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0.5854</cdr:x>
      <cdr:y>0.18545</cdr:y>
    </cdr:from>
    <cdr:to>
      <cdr:x>0.68961</cdr:x>
      <cdr:y>0.18545</cdr:y>
    </cdr:to>
    <cdr:sp macro="" textlink="">
      <cdr:nvSpPr>
        <cdr:cNvPr id="9" name="Line 1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269233" y="914124"/>
          <a:ext cx="938011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57150">
          <a:solidFill>
            <a:srgbClr val="003366"/>
          </a:solidFill>
          <a:round/>
          <a:headEnd/>
          <a:tailEnd type="stealth" w="med" len="lg"/>
        </a:ln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pitchFamily="34" charset="0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pitchFamily="34" charset="0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pitchFamily="34" charset="0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pitchFamily="34" charset="0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pitchFamily="34" charset="0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0.56777</cdr:x>
      <cdr:y>0.04628</cdr:y>
    </cdr:from>
    <cdr:to>
      <cdr:x>0.69823</cdr:x>
      <cdr:y>0.14428</cdr:y>
    </cdr:to>
    <cdr:sp macro="" textlink="">
      <cdr:nvSpPr>
        <cdr:cNvPr id="1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10543" y="228125"/>
          <a:ext cx="1174291" cy="4830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prstShdw prst="shdw17" dist="17961" dir="2700000">
            <a:srgbClr val="BBE0E3">
              <a:gamma/>
              <a:shade val="60000"/>
              <a:invGamma/>
              <a:alpha val="50000"/>
            </a:srgbClr>
          </a:prstShdw>
        </a:effectLst>
        <a:extLst xmlns:a="http://schemas.openxmlformats.org/drawingml/2006/main">
          <a:ext uri="{909E8E84-426E-40DD-AFC4-6F175D3DCCD1}"/>
          <a:ext uri="{91240B29-F687-4F45-9708-019B960494DF}"/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ru-RU"/>
          </a:defPPr>
          <a:lvl1pPr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pitchFamily="34" charset="0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pitchFamily="34" charset="0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pitchFamily="34" charset="0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pitchFamily="34" charset="0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pitchFamily="34" charset="0"/>
            </a:defRPr>
          </a:lvl9pPr>
        </a:lstStyle>
        <a:p xmlns:a="http://schemas.openxmlformats.org/drawingml/2006/main">
          <a:pPr>
            <a:spcBef>
              <a:spcPct val="50000"/>
            </a:spcBef>
            <a:defRPr/>
          </a:pPr>
          <a:r>
            <a:rPr lang="ru-RU" sz="2400" b="1" dirty="0">
              <a:solidFill>
                <a:srgbClr val="C00000"/>
              </a:solidFill>
              <a:latin typeface="Calibri" pitchFamily="34" charset="0"/>
              <a:sym typeface="Wingdings 3" pitchFamily="18" charset="2"/>
            </a:rPr>
            <a:t></a:t>
          </a:r>
          <a:r>
            <a:rPr lang="en-US" sz="2400" b="1" dirty="0" smtClean="0">
              <a:solidFill>
                <a:srgbClr val="C00000"/>
              </a:solidFill>
              <a:latin typeface="Calibri" pitchFamily="34" charset="0"/>
              <a:sym typeface="Wingdings 3" pitchFamily="18" charset="2"/>
            </a:rPr>
            <a:t>1</a:t>
          </a:r>
          <a:r>
            <a:rPr lang="ru-RU" sz="2400" b="1" dirty="0" smtClean="0">
              <a:solidFill>
                <a:srgbClr val="C00000"/>
              </a:solidFill>
              <a:latin typeface="Calibri" pitchFamily="34" charset="0"/>
              <a:sym typeface="Wingdings 3" pitchFamily="18" charset="2"/>
            </a:rPr>
            <a:t>8%</a:t>
          </a:r>
          <a:endParaRPr lang="ru-RU" sz="2400" b="1" dirty="0">
            <a:solidFill>
              <a:srgbClr val="C00000"/>
            </a:solidFill>
            <a:latin typeface="Calibri" pitchFamily="34" charset="0"/>
            <a:sym typeface="Wingdings 3" pitchFamily="18" charset="2"/>
          </a:endParaRPr>
        </a:p>
      </cdr:txBody>
    </cdr:sp>
  </cdr:relSizeAnchor>
  <cdr:relSizeAnchor xmlns:cdr="http://schemas.openxmlformats.org/drawingml/2006/chartDrawing">
    <cdr:from>
      <cdr:x>0.11111</cdr:x>
      <cdr:y>0.23188</cdr:y>
    </cdr:from>
    <cdr:to>
      <cdr:x>0.18254</cdr:x>
      <cdr:y>0.28986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00132" y="1143008"/>
          <a:ext cx="64294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C00000"/>
              </a:solidFill>
            </a:rPr>
            <a:t>110,8</a:t>
          </a:r>
          <a:endParaRPr lang="ru-RU" sz="14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0.18254</cdr:x>
      <cdr:y>0.2029</cdr:y>
    </cdr:from>
    <cdr:to>
      <cdr:x>0.2381</cdr:x>
      <cdr:y>0.26087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1643074" y="1000132"/>
          <a:ext cx="500066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rgbClr val="C00000"/>
              </a:solidFill>
            </a:rPr>
            <a:t>116</a:t>
          </a:r>
          <a:endParaRPr lang="ru-RU" sz="14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0.33333</cdr:x>
      <cdr:y>0.56522</cdr:y>
    </cdr:from>
    <cdr:to>
      <cdr:x>0.39683</cdr:x>
      <cdr:y>0.62319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3000396" y="2786082"/>
          <a:ext cx="571504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rgbClr val="C00000"/>
              </a:solidFill>
            </a:rPr>
            <a:t>29,2</a:t>
          </a:r>
          <a:endParaRPr lang="ru-RU" sz="14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0.39683</cdr:x>
      <cdr:y>0.44928</cdr:y>
    </cdr:from>
    <cdr:to>
      <cdr:x>0.46032</cdr:x>
      <cdr:y>0.50725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3571900" y="2214578"/>
          <a:ext cx="571504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rgbClr val="C00000"/>
              </a:solidFill>
            </a:rPr>
            <a:t>57,1</a:t>
          </a:r>
          <a:endParaRPr lang="ru-RU" sz="14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0.54762</cdr:x>
      <cdr:y>0.4058</cdr:y>
    </cdr:from>
    <cdr:to>
      <cdr:x>0.61111</cdr:x>
      <cdr:y>0.46377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4929222" y="2000264"/>
          <a:ext cx="571504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rgbClr val="C00000"/>
              </a:solidFill>
            </a:rPr>
            <a:t>67,9</a:t>
          </a:r>
          <a:endParaRPr lang="ru-RU" sz="14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0.60318</cdr:x>
      <cdr:y>0.31884</cdr:y>
    </cdr:from>
    <cdr:to>
      <cdr:x>0.66667</cdr:x>
      <cdr:y>0.37681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5429288" y="1571636"/>
          <a:ext cx="571504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rgbClr val="C00000"/>
              </a:solidFill>
            </a:rPr>
            <a:t>88,4</a:t>
          </a:r>
          <a:endParaRPr lang="ru-RU" sz="14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0.75397</cdr:x>
      <cdr:y>0.47826</cdr:y>
    </cdr:from>
    <cdr:to>
      <cdr:x>0.81746</cdr:x>
      <cdr:y>0.53623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6786610" y="2357454"/>
          <a:ext cx="571504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rgbClr val="C00000"/>
              </a:solidFill>
            </a:rPr>
            <a:t>48,3</a:t>
          </a:r>
          <a:endParaRPr lang="ru-RU" sz="14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0.81746</cdr:x>
      <cdr:y>0.50725</cdr:y>
    </cdr:from>
    <cdr:to>
      <cdr:x>0.88096</cdr:x>
      <cdr:y>0.56522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7358114" y="2500330"/>
          <a:ext cx="571504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rgbClr val="C00000"/>
              </a:solidFill>
            </a:rPr>
            <a:t>41,8</a:t>
          </a:r>
          <a:endParaRPr lang="ru-RU" sz="1400" b="1" dirty="0">
            <a:solidFill>
              <a:srgbClr val="C0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CF8FC-1627-4042-A47D-36F73422B09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390E6-645D-4FE7-ADDA-F386D81F9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75C3D5-AA14-4DED-884B-0261D8788DA7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104451" name="pg num"/>
          <p:cNvSpPr txBox="1">
            <a:spLocks noGrp="1" noChangeArrowheads="1"/>
          </p:cNvSpPr>
          <p:nvPr/>
        </p:nvSpPr>
        <p:spPr bwMode="auto">
          <a:xfrm>
            <a:off x="6087637" y="8700542"/>
            <a:ext cx="5445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895350"/>
            <a:fld id="{0B2729F5-9384-4E97-BD06-0A560E111C84}" type="slidenum">
              <a:rPr lang="en-US" sz="1200">
                <a:cs typeface="Arial" pitchFamily="34" charset="0"/>
              </a:rPr>
              <a:pPr defTabSz="895350"/>
              <a:t>2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1044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7050" y="1176338"/>
            <a:ext cx="10415588" cy="7812087"/>
          </a:xfrm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3C98-1925-4DD4-95C7-473C839AB5CA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08F2E-80BD-45AA-9813-F3822BC11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3C98-1925-4DD4-95C7-473C839AB5CA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08F2E-80BD-45AA-9813-F3822BC11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3C98-1925-4DD4-95C7-473C839AB5CA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08F2E-80BD-45AA-9813-F3822BC11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3C98-1925-4DD4-95C7-473C839AB5CA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08F2E-80BD-45AA-9813-F3822BC11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B512-B341-4C17-AA25-A5EE1115801A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DB11-24AF-4607-A847-2E0D04AAF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B512-B341-4C17-AA25-A5EE1115801A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DB11-24AF-4607-A847-2E0D04AAF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B512-B341-4C17-AA25-A5EE1115801A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DB11-24AF-4607-A847-2E0D04AAF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B512-B341-4C17-AA25-A5EE1115801A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DB11-24AF-4607-A847-2E0D04AAF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B512-B341-4C17-AA25-A5EE1115801A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DB11-24AF-4607-A847-2E0D04AAF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B512-B341-4C17-AA25-A5EE1115801A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DB11-24AF-4607-A847-2E0D04AAF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B512-B341-4C17-AA25-A5EE1115801A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DB11-24AF-4607-A847-2E0D04AAF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3C98-1925-4DD4-95C7-473C839AB5CA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08F2E-80BD-45AA-9813-F3822BC11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B512-B341-4C17-AA25-A5EE1115801A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DB11-24AF-4607-A847-2E0D04AAF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B512-B341-4C17-AA25-A5EE1115801A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DB11-24AF-4607-A847-2E0D04AAF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B512-B341-4C17-AA25-A5EE1115801A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DB11-24AF-4607-A847-2E0D04AAF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B512-B341-4C17-AA25-A5EE1115801A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DB11-24AF-4607-A847-2E0D04AAF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6AA89756-28BF-446F-BD47-482A66057AF5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3D6F72C-D7E4-4EC0-80A3-DC7F50B471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392" name="Rectangle 8" descr="Gold bar"/>
          <p:cNvSpPr>
            <a:spLocks noChangeArrowheads="1"/>
          </p:cNvSpPr>
          <p:nvPr/>
        </p:nvSpPr>
        <p:spPr bwMode="auto">
          <a:xfrm>
            <a:off x="228600" y="2889250"/>
            <a:ext cx="2870200" cy="2016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3" name="Rectangle 9" descr="Orange bar"/>
          <p:cNvSpPr>
            <a:spLocks noChangeArrowheads="1"/>
          </p:cNvSpPr>
          <p:nvPr/>
        </p:nvSpPr>
        <p:spPr bwMode="auto">
          <a:xfrm>
            <a:off x="3098800" y="2889250"/>
            <a:ext cx="2870200" cy="2016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4" name="Rectangle 10" descr="Slate bar"/>
          <p:cNvSpPr>
            <a:spLocks noChangeArrowheads="1"/>
          </p:cNvSpPr>
          <p:nvPr/>
        </p:nvSpPr>
        <p:spPr bwMode="auto">
          <a:xfrm>
            <a:off x="5969000" y="2889250"/>
            <a:ext cx="2870200" cy="2016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A89756-28BF-446F-BD47-482A66057AF5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6F72C-D7E4-4EC0-80A3-DC7F50B47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A89756-28BF-446F-BD47-482A66057AF5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6F72C-D7E4-4EC0-80A3-DC7F50B47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06295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A89756-28BF-446F-BD47-482A66057AF5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6F72C-D7E4-4EC0-80A3-DC7F50B47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A89756-28BF-446F-BD47-482A66057AF5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6F72C-D7E4-4EC0-80A3-DC7F50B47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A89756-28BF-446F-BD47-482A66057AF5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6F72C-D7E4-4EC0-80A3-DC7F50B47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3C98-1925-4DD4-95C7-473C839AB5CA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08F2E-80BD-45AA-9813-F3822BC11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A89756-28BF-446F-BD47-482A66057AF5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6F72C-D7E4-4EC0-80A3-DC7F50B47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A89756-28BF-446F-BD47-482A66057AF5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6F72C-D7E4-4EC0-80A3-DC7F50B47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A89756-28BF-446F-BD47-482A66057AF5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6F72C-D7E4-4EC0-80A3-DC7F50B47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A89756-28BF-446F-BD47-482A66057AF5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6F72C-D7E4-4EC0-80A3-DC7F50B47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A89756-28BF-446F-BD47-482A66057AF5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6F72C-D7E4-4EC0-80A3-DC7F50B47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AA89756-28BF-446F-BD47-482A66057AF5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3D6F72C-D7E4-4EC0-80A3-DC7F50B47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r>
              <a:rPr lang="ru-RU" smtClean="0"/>
              <a:t>Вставка клипа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AA89756-28BF-446F-BD47-482A66057AF5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3D6F72C-D7E4-4EC0-80A3-DC7F50B47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5E92242-8C72-4D87-A44A-B094F1AD37A7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3C98-1925-4DD4-95C7-473C839AB5CA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08F2E-80BD-45AA-9813-F3822BC11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3C98-1925-4DD4-95C7-473C839AB5CA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08F2E-80BD-45AA-9813-F3822BC11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3C98-1925-4DD4-95C7-473C839AB5CA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08F2E-80BD-45AA-9813-F3822BC11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3C98-1925-4DD4-95C7-473C839AB5CA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08F2E-80BD-45AA-9813-F3822BC11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3C98-1925-4DD4-95C7-473C839AB5CA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08F2E-80BD-45AA-9813-F3822BC11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3C98-1925-4DD4-95C7-473C839AB5CA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08F2E-80BD-45AA-9813-F3822BC11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3C98-1925-4DD4-95C7-473C839AB5CA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08F2E-80BD-45AA-9813-F3822BC11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AB512-B341-4C17-AA25-A5EE1115801A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BDB11-24AF-4607-A847-2E0D04AAF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6AA89756-28BF-446F-BD47-482A66057AF5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ru-RU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93D6F72C-D7E4-4EC0-80A3-DC7F50B471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367" name="Rectangle 7" descr="Gold bar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9" name="Rectangle 9" descr="Orange bar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15370" name="Rectangle 10" descr="Slate bar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ru-RU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vtolikbez.ru/vardata/modules/phorum/images/683313505/239737/orig.jpg"/>
          <p:cNvPicPr>
            <a:picLocks noChangeAspect="1" noChangeArrowheads="1"/>
          </p:cNvPicPr>
          <p:nvPr/>
        </p:nvPicPr>
        <p:blipFill>
          <a:blip r:embed="rId3" cstate="print"/>
          <a:srcRect l="20845" t="9070" r="23155" b="6930"/>
          <a:stretch>
            <a:fillRect/>
          </a:stretch>
        </p:blipFill>
        <p:spPr bwMode="auto">
          <a:xfrm>
            <a:off x="35495" y="44624"/>
            <a:ext cx="2976330" cy="22322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1700808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 реализации мероприятий по модернизации наркологической службы  в регионах Центрального Федерального округа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923928" y="4673461"/>
            <a:ext cx="48600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Александр Васильевич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Волков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главный  нарколог  Ярославской области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285720" y="1714488"/>
          <a:ext cx="8715436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5720" y="214290"/>
            <a:ext cx="8715436" cy="307777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251520" y="214290"/>
          <a:ext cx="8678198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251520" y="3500438"/>
          <a:ext cx="8678198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214282" y="0"/>
          <a:ext cx="8715436" cy="3643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214282" y="3500438"/>
          <a:ext cx="8715436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7813"/>
            <a:ext cx="8568952" cy="990947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Распределение всех средств по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модернизации в ЦФО                        2011 - 2012г.г.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57158" y="1484784"/>
          <a:ext cx="942981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18939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Долевое распределение финансовых средств в регионах ЦФО (2011-2012г.г.)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57158" y="1484784"/>
          <a:ext cx="5000660" cy="5087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652120" y="2500306"/>
            <a:ext cx="3283868" cy="2677656"/>
          </a:xfrm>
          <a:prstGeom prst="rect">
            <a:avLst/>
          </a:prstGeom>
          <a:solidFill>
            <a:srgbClr val="DCE6F2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Анализ закупок в регионах ЦФО показал, что выделенные средства расходуются, в первую очередь, </a:t>
            </a:r>
          </a:p>
          <a:p>
            <a:r>
              <a:rPr lang="ru-RU" sz="1400" b="1" u="sng" dirty="0" smtClean="0">
                <a:solidFill>
                  <a:schemeClr val="accent5">
                    <a:lumMod val="50000"/>
                  </a:schemeClr>
                </a:solidFill>
              </a:rPr>
              <a:t>на приобретение дорогостоящей современной аппаратуры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 химико-токсикологическое и 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 лабораторное диагностическое       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   оборудование, 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 рентгенологические аппараты, 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 функциональной диагностики  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   (УЗИ, ЭЭГ, ЭКГ)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5508104" y="2348880"/>
            <a:ext cx="3563888" cy="3024336"/>
          </a:xfrm>
          <a:prstGeom prst="roundRect">
            <a:avLst>
              <a:gd name="adj" fmla="val 11252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19434F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58200" y="6245225"/>
            <a:ext cx="571500" cy="476250"/>
          </a:xfrm>
        </p:spPr>
        <p:txBody>
          <a:bodyPr/>
          <a:lstStyle/>
          <a:p>
            <a:pPr>
              <a:defRPr/>
            </a:pPr>
            <a:fld id="{CD5D84B6-9EF7-4BE2-BAC9-D40C6295DF8B}" type="slidenum">
              <a:rPr lang="es-ES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>
                <a:defRPr/>
              </a:pPr>
              <a:t>15</a:t>
            </a:fld>
            <a:endParaRPr lang="es-E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820" name="Прямоугольник 5"/>
          <p:cNvSpPr>
            <a:spLocks noChangeArrowheads="1"/>
          </p:cNvSpPr>
          <p:nvPr/>
        </p:nvSpPr>
        <p:spPr bwMode="auto">
          <a:xfrm>
            <a:off x="571500" y="507653"/>
            <a:ext cx="8001000" cy="53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742" tIns="81871" rIns="163742" bIns="81871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Общее финансирование регионов ЦФО по годам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42844" y="1500174"/>
          <a:ext cx="9001156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88640"/>
            <a:ext cx="6858048" cy="1086122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Болевые точки материально-технической базы в регионах ЦФО к началу модернизации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1556792"/>
            <a:ext cx="7959828" cy="1214446"/>
          </a:xfrm>
          <a:prstGeom prst="roundRect">
            <a:avLst/>
          </a:prstGeom>
          <a:noFill/>
          <a:ln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defRPr/>
            </a:pPr>
            <a:r>
              <a:rPr lang="ru-RU" dirty="0" smtClean="0">
                <a:solidFill>
                  <a:srgbClr val="002060"/>
                </a:solidFill>
              </a:rPr>
              <a:t>      Наркологические учреждения расположены в приспособленных зданиях, построенных в середине, а порой – и в начале прошлого века. Многие из них нуждаются в капитальном ремонте, а в некоторых случаях уже требуется строительство новых зданий.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2924944"/>
            <a:ext cx="7959828" cy="857256"/>
          </a:xfrm>
          <a:prstGeom prst="roundRect">
            <a:avLst>
              <a:gd name="adj" fmla="val 50000"/>
            </a:avLst>
          </a:prstGeom>
          <a:noFill/>
          <a:ln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defRPr/>
            </a:pPr>
            <a:r>
              <a:rPr lang="ru-RU" dirty="0" smtClean="0">
                <a:solidFill>
                  <a:srgbClr val="002060"/>
                </a:solidFill>
              </a:rPr>
              <a:t>     Подразделения наркологической службы размещены в разрозненных, порой на значительном удалении друг от друга, зданиях.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3861048"/>
            <a:ext cx="8031836" cy="928694"/>
          </a:xfrm>
          <a:prstGeom prst="roundRect">
            <a:avLst>
              <a:gd name="adj" fmla="val 50000"/>
            </a:avLst>
          </a:prstGeom>
          <a:noFill/>
          <a:ln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defRPr/>
            </a:pPr>
            <a:r>
              <a:rPr lang="ru-RU" dirty="0" smtClean="0">
                <a:solidFill>
                  <a:srgbClr val="002060"/>
                </a:solidFill>
              </a:rPr>
              <a:t>     Оборудование, находящееся на балансе наркологических учреждений, устарело (с точки зрения времени и технологии).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Нашивка 8"/>
          <p:cNvSpPr/>
          <p:nvPr/>
        </p:nvSpPr>
        <p:spPr bwMode="auto">
          <a:xfrm>
            <a:off x="683568" y="1988840"/>
            <a:ext cx="214314" cy="285752"/>
          </a:xfrm>
          <a:prstGeom prst="chevron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Нашивка 9"/>
          <p:cNvSpPr/>
          <p:nvPr/>
        </p:nvSpPr>
        <p:spPr bwMode="auto">
          <a:xfrm>
            <a:off x="683568" y="3212976"/>
            <a:ext cx="214314" cy="285752"/>
          </a:xfrm>
          <a:prstGeom prst="chevron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Нашивка 10"/>
          <p:cNvSpPr/>
          <p:nvPr/>
        </p:nvSpPr>
        <p:spPr bwMode="auto">
          <a:xfrm>
            <a:off x="685278" y="4221088"/>
            <a:ext cx="214314" cy="285752"/>
          </a:xfrm>
          <a:prstGeom prst="chevron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>
            <a:off x="1331640" y="2780928"/>
            <a:ext cx="7455202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Прямая соединительная линия 12"/>
          <p:cNvCxnSpPr/>
          <p:nvPr/>
        </p:nvCxnSpPr>
        <p:spPr bwMode="auto">
          <a:xfrm flipV="1">
            <a:off x="1331640" y="3861048"/>
            <a:ext cx="7455202" cy="96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Правая фигурная скобка 15"/>
          <p:cNvSpPr/>
          <p:nvPr/>
        </p:nvSpPr>
        <p:spPr bwMode="auto">
          <a:xfrm rot="5400000">
            <a:off x="4409982" y="710698"/>
            <a:ext cx="540060" cy="8280920"/>
          </a:xfrm>
          <a:prstGeom prst="rightBrace">
            <a:avLst>
              <a:gd name="adj1" fmla="val 28110"/>
              <a:gd name="adj2" fmla="val 49835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99592" y="5373216"/>
            <a:ext cx="7704856" cy="1021556"/>
          </a:xfrm>
          <a:prstGeom prst="roundRect">
            <a:avLst/>
          </a:prstGeom>
          <a:solidFill>
            <a:srgbClr val="FDEADA">
              <a:alpha val="60000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Это существенно осложняет организацию лечебно-диагностического процесса в единой системе, снижает эффективность управления учреждениями, повышает экономические расходы на их содержание.</a:t>
            </a:r>
            <a:endParaRPr lang="ru-RU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258" y="5589240"/>
            <a:ext cx="47132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785794"/>
            <a:ext cx="7143800" cy="523220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Приобретение оборудования. Задачи: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1357290" y="1785926"/>
            <a:ext cx="7286676" cy="428628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600" b="1" dirty="0" smtClean="0"/>
              <a:t>замена устаревшего оборудования </a:t>
            </a:r>
          </a:p>
        </p:txBody>
      </p:sp>
      <p:sp>
        <p:nvSpPr>
          <p:cNvPr id="7" name="Стрелка вниз 6"/>
          <p:cNvSpPr/>
          <p:nvPr/>
        </p:nvSpPr>
        <p:spPr bwMode="auto">
          <a:xfrm>
            <a:off x="3214678" y="3857628"/>
            <a:ext cx="2500330" cy="64294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546" y="4581128"/>
            <a:ext cx="4643470" cy="21452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Исполнение Стандарта оснащения наркологического учреждения в соответствии с приказом </a:t>
            </a:r>
            <a:r>
              <a:rPr lang="ru-RU" sz="2000" b="1" dirty="0" err="1" smtClean="0"/>
              <a:t>МЗиСР</a:t>
            </a:r>
            <a:r>
              <a:rPr lang="ru-RU" sz="2000" b="1" dirty="0" smtClean="0"/>
              <a:t> РФ </a:t>
            </a:r>
          </a:p>
          <a:p>
            <a:pPr algn="ctr"/>
            <a:r>
              <a:rPr lang="ru-RU" sz="2000" b="1" dirty="0" smtClean="0"/>
              <a:t>от 09.04.2010г.  № 225-ан (дополненный в 2011г.)</a:t>
            </a:r>
            <a:endParaRPr lang="ru-RU" sz="2000" b="1" dirty="0"/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1357290" y="2428868"/>
            <a:ext cx="7286676" cy="428628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600" b="1" dirty="0" smtClean="0"/>
              <a:t>приобретение новых моделей к уже имеющемуся оборудованию 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1357290" y="3071810"/>
            <a:ext cx="7286676" cy="428628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600" b="1" dirty="0" smtClean="0"/>
              <a:t>приобретение отсутствующего до этого оборудования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Нашивка 11"/>
          <p:cNvSpPr/>
          <p:nvPr/>
        </p:nvSpPr>
        <p:spPr bwMode="auto">
          <a:xfrm>
            <a:off x="928662" y="1857364"/>
            <a:ext cx="214314" cy="285752"/>
          </a:xfrm>
          <a:prstGeom prst="chevron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Нашивка 12"/>
          <p:cNvSpPr/>
          <p:nvPr/>
        </p:nvSpPr>
        <p:spPr bwMode="auto">
          <a:xfrm>
            <a:off x="928662" y="2500306"/>
            <a:ext cx="214314" cy="285752"/>
          </a:xfrm>
          <a:prstGeom prst="chevron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Нашивка 13"/>
          <p:cNvSpPr/>
          <p:nvPr/>
        </p:nvSpPr>
        <p:spPr bwMode="auto">
          <a:xfrm>
            <a:off x="928662" y="3143248"/>
            <a:ext cx="214314" cy="285752"/>
          </a:xfrm>
          <a:prstGeom prst="chevron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1700808"/>
            <a:ext cx="5616624" cy="2102627"/>
          </a:xfrm>
          <a:prstGeom prst="rect">
            <a:avLst/>
          </a:prstGeom>
          <a:solidFill>
            <a:schemeClr val="accent5">
              <a:lumMod val="20000"/>
              <a:lumOff val="80000"/>
              <a:alpha val="50196"/>
            </a:schemeClr>
          </a:solidFill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Абсолютно во всех регионах главный врач и специалисты наркологической службы активно участвуют в процессе закупок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приобретаемого оборудования, непосредственно занимаясь поиском конкретного оборудования и составлением технических заданий с последующим согласованием с региональным органом здравоохранения и предоставлением необходимой документации в уполномоченный орган по проведению закупок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437112"/>
            <a:ext cx="8208912" cy="1077218"/>
          </a:xfrm>
          <a:prstGeom prst="rect">
            <a:avLst/>
          </a:prstGeom>
          <a:solidFill>
            <a:srgbClr val="DBEEF4">
              <a:alpha val="50196"/>
            </a:srgbClr>
          </a:solidFill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19434F"/>
                </a:solidFill>
              </a:rPr>
              <a:t>В большинстве субъектов, за исключением Владимирской и Брянской областей, </a:t>
            </a:r>
            <a:r>
              <a:rPr lang="ru-RU" sz="1600" b="1" dirty="0" smtClean="0">
                <a:solidFill>
                  <a:srgbClr val="19434F"/>
                </a:solidFill>
              </a:rPr>
              <a:t>специалисты наркологической службы  являются членами аукционной комиссии</a:t>
            </a:r>
            <a:r>
              <a:rPr lang="ru-RU" sz="1600" dirty="0" smtClean="0">
                <a:solidFill>
                  <a:srgbClr val="19434F"/>
                </a:solidFill>
              </a:rPr>
              <a:t>, что значительно повышает качество и оптимальность приобретаемого оборудования.</a:t>
            </a:r>
            <a:endParaRPr lang="ru-RU" sz="1600" dirty="0">
              <a:solidFill>
                <a:srgbClr val="19434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6372200" y="2132856"/>
            <a:ext cx="2376264" cy="1336648"/>
          </a:xfrm>
          <a:prstGeom prst="rect">
            <a:avLst/>
          </a:prstGeom>
          <a:noFill/>
          <a:ln w="28575">
            <a:solidFill>
              <a:schemeClr val="accent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92696"/>
            <a:ext cx="7215238" cy="488968"/>
          </a:xfr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Проблемы закупочной деятельности: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5786" y="1571612"/>
            <a:ext cx="7858180" cy="714380"/>
          </a:xfrm>
          <a:prstGeom prst="roundRect">
            <a:avLst/>
          </a:prstGeom>
          <a:solidFill>
            <a:schemeClr val="bg1"/>
          </a:solidFill>
          <a:ln w="63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затруднения с определением начальной цены контракта, особенно для</a:t>
            </a:r>
          </a:p>
          <a:p>
            <a:pPr marL="342900" indent="-342900"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дорогостоящего оборудования иностранных производителей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48" y="2428868"/>
            <a:ext cx="7858180" cy="642942"/>
          </a:xfrm>
          <a:prstGeom prst="roundRect">
            <a:avLst/>
          </a:prstGeom>
          <a:solidFill>
            <a:schemeClr val="bg1"/>
          </a:solidFill>
          <a:ln w="63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отсутствие возможности выбрать более «качественного» производителя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4348" y="3214686"/>
            <a:ext cx="7858180" cy="928694"/>
          </a:xfrm>
          <a:prstGeom prst="roundRect">
            <a:avLst/>
          </a:prstGeom>
          <a:solidFill>
            <a:schemeClr val="bg1"/>
          </a:solidFill>
          <a:ln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по ряду позиций (например, тренажеры, массажные кресла) на рынке</a:t>
            </a:r>
          </a:p>
          <a:p>
            <a:pPr marL="342900" indent="-342900"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представлено большое количество аналогов с существенными перепадами</a:t>
            </a:r>
          </a:p>
          <a:p>
            <a:pPr marL="342900" indent="-342900"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в цене – сложно определить требуемый аппарат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48" y="4286256"/>
            <a:ext cx="8429652" cy="1143008"/>
          </a:xfrm>
          <a:prstGeom prst="roundRect">
            <a:avLst/>
          </a:prstGeom>
          <a:solidFill>
            <a:schemeClr val="bg1"/>
          </a:solidFill>
          <a:ln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серьезные затруднения при составлении технических заданий на</a:t>
            </a:r>
          </a:p>
          <a:p>
            <a:pPr marL="342900" indent="-342900"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специфическое оборудование, ранее не свойственное деятельности</a:t>
            </a:r>
          </a:p>
          <a:p>
            <a:pPr marL="342900" indent="-342900"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наркологического учреждения (</a:t>
            </a:r>
            <a:r>
              <a:rPr lang="ru-RU" sz="1600" dirty="0" err="1" smtClean="0">
                <a:solidFill>
                  <a:srgbClr val="002060"/>
                </a:solidFill>
              </a:rPr>
              <a:t>стабилометрическая</a:t>
            </a:r>
            <a:r>
              <a:rPr lang="ru-RU" sz="1600" dirty="0" smtClean="0">
                <a:solidFill>
                  <a:srgbClr val="002060"/>
                </a:solidFill>
              </a:rPr>
              <a:t> платформа,</a:t>
            </a:r>
          </a:p>
          <a:p>
            <a:pPr marL="342900" indent="-342900">
              <a:defRPr/>
            </a:pPr>
            <a:r>
              <a:rPr lang="ru-RU" sz="1600" dirty="0" err="1" smtClean="0">
                <a:solidFill>
                  <a:srgbClr val="002060"/>
                </a:solidFill>
              </a:rPr>
              <a:t>изокинетические</a:t>
            </a:r>
            <a:r>
              <a:rPr lang="ru-RU" sz="1600" dirty="0" smtClean="0">
                <a:solidFill>
                  <a:srgbClr val="002060"/>
                </a:solidFill>
              </a:rPr>
              <a:t> тренажеры, </a:t>
            </a:r>
            <a:r>
              <a:rPr lang="ru-RU" sz="1600" dirty="0" err="1" smtClean="0">
                <a:solidFill>
                  <a:srgbClr val="002060"/>
                </a:solidFill>
              </a:rPr>
              <a:t>электромиограф</a:t>
            </a:r>
            <a:r>
              <a:rPr lang="ru-RU" sz="1600" dirty="0" smtClean="0">
                <a:solidFill>
                  <a:srgbClr val="002060"/>
                </a:solidFill>
              </a:rPr>
              <a:t>)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4348" y="5572140"/>
            <a:ext cx="7858180" cy="866780"/>
          </a:xfrm>
          <a:prstGeom prst="roundRect">
            <a:avLst/>
          </a:prstGeom>
          <a:solidFill>
            <a:schemeClr val="bg1"/>
          </a:solidFill>
          <a:ln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трудности в приобретении отдельных позиций оборудования из Стандарта</a:t>
            </a:r>
          </a:p>
          <a:p>
            <a:pPr marL="342900" indent="-342900"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оснащения, которые сложно конкретизировать, в результате чего они имеют</a:t>
            </a:r>
          </a:p>
          <a:p>
            <a:pPr marL="342900" indent="-342900"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различное толкование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9" name="Нашивка 8"/>
          <p:cNvSpPr/>
          <p:nvPr/>
        </p:nvSpPr>
        <p:spPr bwMode="auto">
          <a:xfrm>
            <a:off x="357158" y="1785926"/>
            <a:ext cx="214314" cy="285752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Нашивка 13"/>
          <p:cNvSpPr/>
          <p:nvPr/>
        </p:nvSpPr>
        <p:spPr bwMode="auto">
          <a:xfrm>
            <a:off x="357158" y="2571744"/>
            <a:ext cx="214314" cy="285752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Нашивка 14"/>
          <p:cNvSpPr/>
          <p:nvPr/>
        </p:nvSpPr>
        <p:spPr bwMode="auto">
          <a:xfrm>
            <a:off x="357158" y="3571876"/>
            <a:ext cx="214314" cy="285752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Нашивка 15"/>
          <p:cNvSpPr/>
          <p:nvPr/>
        </p:nvSpPr>
        <p:spPr bwMode="auto">
          <a:xfrm>
            <a:off x="357158" y="4714884"/>
            <a:ext cx="214314" cy="285752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Нашивка 16"/>
          <p:cNvSpPr/>
          <p:nvPr/>
        </p:nvSpPr>
        <p:spPr bwMode="auto">
          <a:xfrm>
            <a:off x="357158" y="5857892"/>
            <a:ext cx="214314" cy="285752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 bwMode="auto">
          <a:xfrm>
            <a:off x="357158" y="2357430"/>
            <a:ext cx="842968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Прямая соединительная линия 19"/>
          <p:cNvCxnSpPr/>
          <p:nvPr/>
        </p:nvCxnSpPr>
        <p:spPr bwMode="auto">
          <a:xfrm>
            <a:off x="357158" y="3143248"/>
            <a:ext cx="842968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Прямая соединительная линия 20"/>
          <p:cNvCxnSpPr/>
          <p:nvPr/>
        </p:nvCxnSpPr>
        <p:spPr bwMode="auto">
          <a:xfrm>
            <a:off x="357158" y="4214818"/>
            <a:ext cx="842968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Прямая соединительная линия 21"/>
          <p:cNvCxnSpPr/>
          <p:nvPr/>
        </p:nvCxnSpPr>
        <p:spPr bwMode="auto">
          <a:xfrm>
            <a:off x="357158" y="5500702"/>
            <a:ext cx="842968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28" name="Picture 24" descr="i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36725"/>
            <a:ext cx="2273300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01" name="Freeform 25"/>
          <p:cNvSpPr>
            <a:spLocks/>
          </p:cNvSpPr>
          <p:nvPr/>
        </p:nvSpPr>
        <p:spPr bwMode="gray">
          <a:xfrm>
            <a:off x="298054" y="1746250"/>
            <a:ext cx="1609725" cy="1470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793"/>
              </a:cxn>
              <a:cxn ang="0">
                <a:pos x="551" y="1020"/>
              </a:cxn>
              <a:cxn ang="0">
                <a:pos x="1118" y="470"/>
              </a:cxn>
              <a:cxn ang="0">
                <a:pos x="0" y="0"/>
              </a:cxn>
            </a:cxnLst>
            <a:rect l="0" t="0" r="r" b="b"/>
            <a:pathLst>
              <a:path w="1118" h="1020">
                <a:moveTo>
                  <a:pt x="0" y="0"/>
                </a:moveTo>
                <a:cubicBezTo>
                  <a:pt x="2" y="393"/>
                  <a:pt x="6" y="793"/>
                  <a:pt x="6" y="793"/>
                </a:cubicBezTo>
                <a:cubicBezTo>
                  <a:pt x="117" y="797"/>
                  <a:pt x="326" y="808"/>
                  <a:pt x="551" y="1020"/>
                </a:cubicBezTo>
                <a:lnTo>
                  <a:pt x="1118" y="470"/>
                </a:lnTo>
                <a:cubicBezTo>
                  <a:pt x="1002" y="359"/>
                  <a:pt x="669" y="3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4602" name="Freeform 26"/>
          <p:cNvSpPr>
            <a:spLocks/>
          </p:cNvSpPr>
          <p:nvPr/>
        </p:nvSpPr>
        <p:spPr bwMode="gray">
          <a:xfrm>
            <a:off x="301229" y="4783138"/>
            <a:ext cx="1598612" cy="1484312"/>
          </a:xfrm>
          <a:custGeom>
            <a:avLst/>
            <a:gdLst/>
            <a:ahLst/>
            <a:cxnLst>
              <a:cxn ang="0">
                <a:pos x="0" y="228"/>
              </a:cxn>
              <a:cxn ang="0">
                <a:pos x="4" y="1018"/>
              </a:cxn>
              <a:cxn ang="0">
                <a:pos x="1110" y="559"/>
              </a:cxn>
              <a:cxn ang="0">
                <a:pos x="552" y="0"/>
              </a:cxn>
              <a:cxn ang="0">
                <a:pos x="0" y="228"/>
              </a:cxn>
            </a:cxnLst>
            <a:rect l="0" t="0" r="r" b="b"/>
            <a:pathLst>
              <a:path w="1110" h="1030">
                <a:moveTo>
                  <a:pt x="0" y="228"/>
                </a:moveTo>
                <a:cubicBezTo>
                  <a:pt x="2" y="623"/>
                  <a:pt x="4" y="1018"/>
                  <a:pt x="4" y="1018"/>
                </a:cubicBezTo>
                <a:cubicBezTo>
                  <a:pt x="478" y="1030"/>
                  <a:pt x="849" y="814"/>
                  <a:pt x="1110" y="559"/>
                </a:cubicBezTo>
                <a:lnTo>
                  <a:pt x="552" y="0"/>
                </a:lnTo>
                <a:cubicBezTo>
                  <a:pt x="355" y="184"/>
                  <a:pt x="180" y="220"/>
                  <a:pt x="0" y="228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63529"/>
                  <a:invGamma/>
                </a:schemeClr>
              </a:gs>
              <a:gs pos="100000">
                <a:schemeClr val="accent2">
                  <a:alpha val="30000"/>
                </a:schemeClr>
              </a:gs>
            </a:gsLst>
            <a:lin ang="27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4603" name="Freeform 27"/>
          <p:cNvSpPr>
            <a:spLocks/>
          </p:cNvSpPr>
          <p:nvPr/>
        </p:nvSpPr>
        <p:spPr bwMode="gray">
          <a:xfrm>
            <a:off x="1093391" y="2420938"/>
            <a:ext cx="1465263" cy="1571625"/>
          </a:xfrm>
          <a:custGeom>
            <a:avLst/>
            <a:gdLst/>
            <a:ahLst/>
            <a:cxnLst>
              <a:cxn ang="0">
                <a:pos x="0" y="554"/>
              </a:cxn>
              <a:cxn ang="0">
                <a:pos x="225" y="1091"/>
              </a:cxn>
              <a:cxn ang="0">
                <a:pos x="1017" y="1091"/>
              </a:cxn>
              <a:cxn ang="0">
                <a:pos x="566" y="0"/>
              </a:cxn>
              <a:cxn ang="0">
                <a:pos x="0" y="554"/>
              </a:cxn>
            </a:cxnLst>
            <a:rect l="0" t="0" r="r" b="b"/>
            <a:pathLst>
              <a:path w="1017" h="1091">
                <a:moveTo>
                  <a:pt x="0" y="554"/>
                </a:moveTo>
                <a:cubicBezTo>
                  <a:pt x="194" y="770"/>
                  <a:pt x="216" y="957"/>
                  <a:pt x="225" y="1091"/>
                </a:cubicBezTo>
                <a:lnTo>
                  <a:pt x="1017" y="1091"/>
                </a:lnTo>
                <a:cubicBezTo>
                  <a:pt x="1001" y="626"/>
                  <a:pt x="833" y="260"/>
                  <a:pt x="566" y="0"/>
                </a:cubicBezTo>
                <a:lnTo>
                  <a:pt x="0" y="554"/>
                </a:lnTo>
                <a:close/>
              </a:path>
            </a:pathLst>
          </a:custGeom>
          <a:solidFill>
            <a:schemeClr val="accent4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4604" name="Text Box 28"/>
          <p:cNvSpPr txBox="1">
            <a:spLocks noChangeArrowheads="1"/>
          </p:cNvSpPr>
          <p:nvPr/>
        </p:nvSpPr>
        <p:spPr bwMode="gray">
          <a:xfrm>
            <a:off x="798116" y="2157413"/>
            <a:ext cx="536575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000">
                <a:solidFill>
                  <a:srgbClr val="FEFEFE"/>
                </a:solidFill>
                <a:latin typeface="Arial Black" pitchFamily="34" charset="0"/>
              </a:rPr>
              <a:t>1</a:t>
            </a:r>
            <a:endParaRPr lang="en-US" sz="5000">
              <a:solidFill>
                <a:srgbClr val="FEFEFE"/>
              </a:solidFill>
              <a:latin typeface="Arial Black" pitchFamily="34" charset="0"/>
            </a:endParaRPr>
          </a:p>
        </p:txBody>
      </p:sp>
      <p:sp>
        <p:nvSpPr>
          <p:cNvPr id="24605" name="Text Box 29"/>
          <p:cNvSpPr txBox="1">
            <a:spLocks noChangeArrowheads="1"/>
          </p:cNvSpPr>
          <p:nvPr/>
        </p:nvSpPr>
        <p:spPr bwMode="gray">
          <a:xfrm>
            <a:off x="671116" y="5116513"/>
            <a:ext cx="536575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000">
                <a:solidFill>
                  <a:srgbClr val="FEFEFE"/>
                </a:solidFill>
                <a:latin typeface="Arial Black" pitchFamily="34" charset="0"/>
              </a:rPr>
              <a:t>4</a:t>
            </a:r>
            <a:endParaRPr lang="en-US" sz="5000">
              <a:solidFill>
                <a:srgbClr val="FEFEFE"/>
              </a:solidFill>
              <a:latin typeface="Arial Black" pitchFamily="34" charset="0"/>
            </a:endParaRPr>
          </a:p>
        </p:txBody>
      </p:sp>
      <p:sp>
        <p:nvSpPr>
          <p:cNvPr id="25634" name="Rectangle 30"/>
          <p:cNvSpPr>
            <a:spLocks noChangeArrowheads="1"/>
          </p:cNvSpPr>
          <p:nvPr/>
        </p:nvSpPr>
        <p:spPr bwMode="black">
          <a:xfrm>
            <a:off x="2627784" y="5301208"/>
            <a:ext cx="633670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4.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азличный уровень авторитета и активности руководителей наркологической службы региона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635" name="Rectangle 31"/>
          <p:cNvSpPr>
            <a:spLocks noChangeArrowheads="1"/>
          </p:cNvSpPr>
          <p:nvPr/>
        </p:nvSpPr>
        <p:spPr bwMode="black">
          <a:xfrm>
            <a:off x="2339752" y="1671772"/>
            <a:ext cx="640871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азличный стартовый уровень материально-технического состояния наркологической службы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636" name="Rectangle 32"/>
          <p:cNvSpPr>
            <a:spLocks noChangeArrowheads="1"/>
          </p:cNvSpPr>
          <p:nvPr/>
        </p:nvSpPr>
        <p:spPr bwMode="black">
          <a:xfrm>
            <a:off x="3203848" y="2793122"/>
            <a:ext cx="547260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2. Различный уровень регионального финансирования службы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637" name="Line 33"/>
          <p:cNvSpPr>
            <a:spLocks noChangeShapeType="1"/>
          </p:cNvSpPr>
          <p:nvPr/>
        </p:nvSpPr>
        <p:spPr bwMode="black">
          <a:xfrm>
            <a:off x="2870523" y="2564904"/>
            <a:ext cx="5805933" cy="0"/>
          </a:xfrm>
          <a:prstGeom prst="line">
            <a:avLst/>
          </a:prstGeom>
          <a:noFill/>
          <a:ln w="9525">
            <a:solidFill>
              <a:srgbClr val="080808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38" name="Line 34"/>
          <p:cNvSpPr>
            <a:spLocks noChangeShapeType="1"/>
          </p:cNvSpPr>
          <p:nvPr/>
        </p:nvSpPr>
        <p:spPr bwMode="black">
          <a:xfrm>
            <a:off x="3131840" y="3717032"/>
            <a:ext cx="5544615" cy="0"/>
          </a:xfrm>
          <a:prstGeom prst="line">
            <a:avLst/>
          </a:prstGeom>
          <a:noFill/>
          <a:ln w="9525">
            <a:solidFill>
              <a:srgbClr val="080808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611" name="Freeform 35"/>
          <p:cNvSpPr>
            <a:spLocks/>
          </p:cNvSpPr>
          <p:nvPr/>
        </p:nvSpPr>
        <p:spPr bwMode="gray">
          <a:xfrm>
            <a:off x="1096566" y="3987800"/>
            <a:ext cx="1462088" cy="1604963"/>
          </a:xfrm>
          <a:custGeom>
            <a:avLst/>
            <a:gdLst/>
            <a:ahLst/>
            <a:cxnLst>
              <a:cxn ang="0">
                <a:pos x="223" y="0"/>
              </a:cxn>
              <a:cxn ang="0">
                <a:pos x="0" y="550"/>
              </a:cxn>
              <a:cxn ang="0">
                <a:pos x="559" y="1114"/>
              </a:cxn>
              <a:cxn ang="0">
                <a:pos x="1016" y="4"/>
              </a:cxn>
              <a:cxn ang="0">
                <a:pos x="223" y="0"/>
              </a:cxn>
            </a:cxnLst>
            <a:rect l="0" t="0" r="r" b="b"/>
            <a:pathLst>
              <a:path w="1016" h="1114">
                <a:moveTo>
                  <a:pt x="223" y="0"/>
                </a:moveTo>
                <a:cubicBezTo>
                  <a:pt x="229" y="193"/>
                  <a:pt x="163" y="384"/>
                  <a:pt x="0" y="550"/>
                </a:cubicBezTo>
                <a:lnTo>
                  <a:pt x="559" y="1114"/>
                </a:lnTo>
                <a:cubicBezTo>
                  <a:pt x="763" y="892"/>
                  <a:pt x="1012" y="541"/>
                  <a:pt x="1016" y="4"/>
                </a:cubicBezTo>
                <a:lnTo>
                  <a:pt x="223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4612" name="Text Box 36"/>
          <p:cNvSpPr txBox="1">
            <a:spLocks noChangeArrowheads="1"/>
          </p:cNvSpPr>
          <p:nvPr/>
        </p:nvSpPr>
        <p:spPr bwMode="gray">
          <a:xfrm>
            <a:off x="1620441" y="2973388"/>
            <a:ext cx="536575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000">
                <a:solidFill>
                  <a:srgbClr val="FEFEFE"/>
                </a:solidFill>
                <a:latin typeface="Arial Black" pitchFamily="34" charset="0"/>
              </a:rPr>
              <a:t>2</a:t>
            </a:r>
            <a:endParaRPr lang="en-US" sz="5000">
              <a:solidFill>
                <a:srgbClr val="FEFEFE"/>
              </a:solidFill>
              <a:latin typeface="Arial Black" pitchFamily="34" charset="0"/>
            </a:endParaRPr>
          </a:p>
        </p:txBody>
      </p:sp>
      <p:sp>
        <p:nvSpPr>
          <p:cNvPr id="24613" name="Text Box 37"/>
          <p:cNvSpPr txBox="1">
            <a:spLocks noChangeArrowheads="1"/>
          </p:cNvSpPr>
          <p:nvPr/>
        </p:nvSpPr>
        <p:spPr bwMode="gray">
          <a:xfrm>
            <a:off x="1556941" y="4251325"/>
            <a:ext cx="536575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000">
                <a:solidFill>
                  <a:srgbClr val="FEFEFE"/>
                </a:solidFill>
                <a:latin typeface="Arial Black" pitchFamily="34" charset="0"/>
              </a:rPr>
              <a:t>3</a:t>
            </a:r>
            <a:endParaRPr lang="en-US" sz="5000">
              <a:solidFill>
                <a:srgbClr val="FEFEFE"/>
              </a:solidFill>
              <a:latin typeface="Arial Black" pitchFamily="34" charset="0"/>
            </a:endParaRPr>
          </a:p>
        </p:txBody>
      </p:sp>
      <p:sp>
        <p:nvSpPr>
          <p:cNvPr id="25642" name="Line 38"/>
          <p:cNvSpPr>
            <a:spLocks noChangeShapeType="1"/>
          </p:cNvSpPr>
          <p:nvPr/>
        </p:nvSpPr>
        <p:spPr bwMode="black">
          <a:xfrm>
            <a:off x="3011835" y="5157192"/>
            <a:ext cx="5664621" cy="0"/>
          </a:xfrm>
          <a:prstGeom prst="line">
            <a:avLst/>
          </a:prstGeom>
          <a:noFill/>
          <a:ln w="9525">
            <a:solidFill>
              <a:srgbClr val="080808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43" name="Rectangle 39"/>
          <p:cNvSpPr>
            <a:spLocks noChangeArrowheads="1"/>
          </p:cNvSpPr>
          <p:nvPr/>
        </p:nvSpPr>
        <p:spPr bwMode="black">
          <a:xfrm>
            <a:off x="3203848" y="3933056"/>
            <a:ext cx="5688632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3. Различный уровень включенности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адми-нистративного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ресурса региона в проблемы наркологической службы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4" name="Group 40"/>
          <p:cNvGrpSpPr>
            <a:grpSpLocks/>
          </p:cNvGrpSpPr>
          <p:nvPr/>
        </p:nvGrpSpPr>
        <p:grpSpPr bwMode="auto">
          <a:xfrm rot="19378231" flipV="1">
            <a:off x="1545754" y="5041900"/>
            <a:ext cx="2066925" cy="412750"/>
            <a:chOff x="1565" y="2568"/>
            <a:chExt cx="1118" cy="279"/>
          </a:xfrm>
        </p:grpSpPr>
        <p:sp>
          <p:nvSpPr>
            <p:cNvPr id="25646" name="AutoShape 41"/>
            <p:cNvSpPr>
              <a:spLocks noChangeArrowheads="1"/>
            </p:cNvSpPr>
            <p:nvPr/>
          </p:nvSpPr>
          <p:spPr bwMode="white">
            <a:xfrm rot="5263130">
              <a:off x="1859" y="2274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588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47" name="AutoShape 42"/>
            <p:cNvSpPr>
              <a:spLocks noChangeArrowheads="1"/>
            </p:cNvSpPr>
            <p:nvPr/>
          </p:nvSpPr>
          <p:spPr bwMode="white">
            <a:xfrm rot="6078281">
              <a:off x="1995" y="2274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588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48" name="AutoShape 43"/>
            <p:cNvSpPr>
              <a:spLocks noChangeArrowheads="1"/>
            </p:cNvSpPr>
            <p:nvPr/>
          </p:nvSpPr>
          <p:spPr bwMode="white">
            <a:xfrm rot="6373927">
              <a:off x="2071" y="2296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588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49" name="AutoShape 44"/>
            <p:cNvSpPr>
              <a:spLocks noChangeArrowheads="1"/>
            </p:cNvSpPr>
            <p:nvPr/>
          </p:nvSpPr>
          <p:spPr bwMode="white">
            <a:xfrm rot="6906312">
              <a:off x="2161" y="2326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588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8" name="Заголовок 1"/>
          <p:cNvSpPr txBox="1">
            <a:spLocks/>
          </p:cNvSpPr>
          <p:nvPr/>
        </p:nvSpPr>
        <p:spPr>
          <a:xfrm>
            <a:off x="683568" y="332656"/>
            <a:ext cx="8208912" cy="90931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Calibri" pitchFamily="34" charset="0"/>
                <a:cs typeface="Times New Roman" pitchFamily="18" charset="0"/>
              </a:rPr>
              <a:t>Факторы, обуславливающие различия в результативности модернизации между субъектами ЦФО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64704"/>
            <a:ext cx="7786742" cy="428628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Трудности при исполнении Стандарта оснащения: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1571612"/>
            <a:ext cx="8072494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Во-первых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, в данном стандарте присутствует оборудование (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стабилометрическая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платформа, аппараты для механотерапии конечностей,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электромиограф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и др.), наличие или отсутствие которого не повлияет существенно на качество оказания наркологической помощи населению. 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2714620"/>
            <a:ext cx="8072494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Во-вторых,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единичные наркологические учреждения располагают необходимыми площадями и набором помещений, позволяющими разместить весь перечень предложенного оборудования. 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авая фигурная скобка 5"/>
          <p:cNvSpPr/>
          <p:nvPr/>
        </p:nvSpPr>
        <p:spPr bwMode="auto">
          <a:xfrm rot="5400000">
            <a:off x="4536281" y="-321496"/>
            <a:ext cx="571504" cy="8215370"/>
          </a:xfrm>
          <a:prstGeom prst="rightBrace">
            <a:avLst>
              <a:gd name="adj1" fmla="val 22227"/>
              <a:gd name="adj2" fmla="val 5036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428860" y="3929066"/>
            <a:ext cx="200026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Предложение: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4429132"/>
            <a:ext cx="4786346" cy="33855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Стандарт оснащения разделить на 2 части: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5286388"/>
            <a:ext cx="3501602" cy="584775"/>
          </a:xfrm>
          <a:prstGeom prst="rect">
            <a:avLst/>
          </a:prstGeom>
          <a:noFill/>
          <a:ln>
            <a:noFill/>
            <a:prstDash val="sysDot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Перечень оборудования </a:t>
            </a:r>
            <a:r>
              <a:rPr lang="ru-RU" sz="1600" b="1" dirty="0" smtClean="0">
                <a:solidFill>
                  <a:srgbClr val="002060"/>
                </a:solidFill>
              </a:rPr>
              <a:t>обязательный </a:t>
            </a:r>
            <a:r>
              <a:rPr lang="ru-RU" sz="1600" dirty="0" smtClean="0">
                <a:solidFill>
                  <a:srgbClr val="002060"/>
                </a:solidFill>
              </a:rPr>
              <a:t>к исполнению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29190" y="5000636"/>
            <a:ext cx="3714776" cy="1569660"/>
          </a:xfrm>
          <a:prstGeom prst="rect">
            <a:avLst/>
          </a:prstGeom>
          <a:noFill/>
          <a:ln>
            <a:noFill/>
            <a:prstDash val="sysDot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Перечень оборудования, </a:t>
            </a:r>
            <a:r>
              <a:rPr lang="ru-RU" sz="1600" b="1" dirty="0" smtClean="0">
                <a:solidFill>
                  <a:srgbClr val="002060"/>
                </a:solidFill>
              </a:rPr>
              <a:t>рекомендуемый</a:t>
            </a:r>
            <a:r>
              <a:rPr lang="ru-RU" sz="1600" dirty="0" smtClean="0">
                <a:solidFill>
                  <a:srgbClr val="002060"/>
                </a:solidFill>
              </a:rPr>
              <a:t> к использованию, в зависимости от технических возможностей учреждения и объемов его деятельности.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1" name="Стрелка вправо с вырезом 10"/>
          <p:cNvSpPr/>
          <p:nvPr/>
        </p:nvSpPr>
        <p:spPr bwMode="auto">
          <a:xfrm>
            <a:off x="428596" y="1785926"/>
            <a:ext cx="214314" cy="428628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Стрелка вправо с вырезом 11"/>
          <p:cNvSpPr/>
          <p:nvPr/>
        </p:nvSpPr>
        <p:spPr bwMode="auto">
          <a:xfrm>
            <a:off x="428596" y="2857496"/>
            <a:ext cx="214314" cy="428628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 rot="5400000">
            <a:off x="3965174" y="5750338"/>
            <a:ext cx="1643074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Оснащенность оборудованием наркологических учреждений регионов ЦФО (на 01.11.2012г.)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4071934" y="2071678"/>
            <a:ext cx="4714908" cy="4445402"/>
            <a:chOff x="1292" y="1480"/>
            <a:chExt cx="3161" cy="2189"/>
          </a:xfrm>
        </p:grpSpPr>
        <p:sp>
          <p:nvSpPr>
            <p:cNvPr id="5" name="AutoShape 20"/>
            <p:cNvSpPr>
              <a:spLocks noChangeArrowheads="1"/>
            </p:cNvSpPr>
            <p:nvPr/>
          </p:nvSpPr>
          <p:spPr bwMode="auto">
            <a:xfrm>
              <a:off x="1292" y="1480"/>
              <a:ext cx="3161" cy="2177"/>
            </a:xfrm>
            <a:prstGeom prst="roundRect">
              <a:avLst>
                <a:gd name="adj" fmla="val 7935"/>
              </a:avLst>
            </a:prstGeom>
            <a:solidFill>
              <a:srgbClr val="FFFFFF">
                <a:alpha val="89803"/>
              </a:srgbClr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6" name="AutoShape 30"/>
            <p:cNvSpPr>
              <a:spLocks noChangeArrowheads="1"/>
            </p:cNvSpPr>
            <p:nvPr/>
          </p:nvSpPr>
          <p:spPr bwMode="auto">
            <a:xfrm>
              <a:off x="2880" y="1570"/>
              <a:ext cx="1533" cy="1996"/>
            </a:xfrm>
            <a:prstGeom prst="roundRect">
              <a:avLst>
                <a:gd name="adj" fmla="val 6366"/>
              </a:avLst>
            </a:prstGeom>
            <a:solidFill>
              <a:srgbClr val="FF66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/>
            </a:p>
          </p:txBody>
        </p:sp>
        <p:sp>
          <p:nvSpPr>
            <p:cNvPr id="7" name="AutoShape 31"/>
            <p:cNvSpPr>
              <a:spLocks noChangeArrowheads="1"/>
            </p:cNvSpPr>
            <p:nvPr/>
          </p:nvSpPr>
          <p:spPr bwMode="auto">
            <a:xfrm>
              <a:off x="1338" y="1570"/>
              <a:ext cx="1497" cy="1996"/>
            </a:xfrm>
            <a:prstGeom prst="roundRect">
              <a:avLst>
                <a:gd name="adj" fmla="val 6366"/>
              </a:avLst>
            </a:prstGeom>
            <a:solidFill>
              <a:srgbClr val="008E00">
                <a:alpha val="1500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400">
                <a:solidFill>
                  <a:schemeClr val="accent2"/>
                </a:solidFill>
                <a:latin typeface="Arial Narrow" pitchFamily="34" charset="0"/>
              </a:endParaRPr>
            </a:p>
          </p:txBody>
        </p:sp>
        <p:sp>
          <p:nvSpPr>
            <p:cNvPr id="8" name="Rectangle 38"/>
            <p:cNvSpPr>
              <a:spLocks noChangeArrowheads="1"/>
            </p:cNvSpPr>
            <p:nvPr/>
          </p:nvSpPr>
          <p:spPr bwMode="auto">
            <a:xfrm>
              <a:off x="1503" y="1902"/>
              <a:ext cx="1316" cy="1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80975" indent="-180975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  <a:tabLst>
                  <a:tab pos="180975" algn="l"/>
                </a:tabLst>
              </a:pPr>
              <a:r>
                <a:rPr lang="ru-RU" sz="16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Белгородская</a:t>
              </a:r>
            </a:p>
            <a:p>
              <a:pPr marL="180975" indent="-180975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  <a:tabLst>
                  <a:tab pos="180975" algn="l"/>
                </a:tabLst>
              </a:pPr>
              <a:r>
                <a:rPr lang="ru-RU" sz="16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Брянская</a:t>
              </a:r>
            </a:p>
            <a:p>
              <a:pPr marL="180975" indent="-180975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  <a:tabLst>
                  <a:tab pos="180975" algn="l"/>
                </a:tabLst>
              </a:pPr>
              <a:r>
                <a:rPr lang="ru-RU" sz="16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Воронежская</a:t>
              </a:r>
            </a:p>
            <a:p>
              <a:pPr marL="180975" indent="-180975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  <a:tabLst>
                  <a:tab pos="180975" algn="l"/>
                </a:tabLst>
              </a:pPr>
              <a:r>
                <a:rPr lang="ru-RU" sz="16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Ивановская</a:t>
              </a:r>
            </a:p>
            <a:p>
              <a:pPr marL="180975" indent="-180975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  <a:tabLst>
                  <a:tab pos="180975" algn="l"/>
                </a:tabLst>
              </a:pPr>
              <a:r>
                <a:rPr lang="ru-RU" sz="16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Калужская</a:t>
              </a:r>
            </a:p>
            <a:p>
              <a:pPr marL="180975" indent="-180975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  <a:tabLst>
                  <a:tab pos="180975" algn="l"/>
                </a:tabLst>
              </a:pPr>
              <a:r>
                <a:rPr lang="ru-RU" sz="16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Костромская</a:t>
              </a:r>
            </a:p>
            <a:p>
              <a:pPr marL="180975" indent="-180975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  <a:tabLst>
                  <a:tab pos="180975" algn="l"/>
                </a:tabLst>
              </a:pPr>
              <a:r>
                <a:rPr lang="ru-RU" sz="16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Липецкая</a:t>
              </a:r>
            </a:p>
            <a:p>
              <a:pPr marL="180975" indent="-180975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  <a:tabLst>
                  <a:tab pos="180975" algn="l"/>
                </a:tabLst>
              </a:pPr>
              <a:r>
                <a:rPr lang="ru-RU" sz="16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Рязанская</a:t>
              </a:r>
            </a:p>
            <a:p>
              <a:pPr marL="180975" indent="-180975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  <a:tabLst>
                  <a:tab pos="180975" algn="l"/>
                </a:tabLst>
              </a:pPr>
              <a:r>
                <a:rPr lang="ru-RU" sz="16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Смоленская</a:t>
              </a:r>
            </a:p>
            <a:p>
              <a:pPr marL="180975" indent="-180975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  <a:tabLst>
                  <a:tab pos="180975" algn="l"/>
                </a:tabLst>
              </a:pPr>
              <a:r>
                <a:rPr lang="ru-RU" sz="16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Тульская</a:t>
              </a:r>
            </a:p>
            <a:p>
              <a:pPr marL="180975" indent="-180975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  <a:tabLst>
                  <a:tab pos="180975" algn="l"/>
                </a:tabLst>
              </a:pPr>
              <a:r>
                <a:rPr lang="ru-RU" sz="16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Ярославская</a:t>
              </a:r>
            </a:p>
            <a:p>
              <a:pPr marL="180975" indent="-180975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  <a:tabLst>
                  <a:tab pos="180975" algn="l"/>
                </a:tabLst>
              </a:pPr>
              <a:endParaRPr lang="ru-RU" sz="16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9" name="Rectangle 40"/>
            <p:cNvSpPr>
              <a:spLocks noChangeArrowheads="1"/>
            </p:cNvSpPr>
            <p:nvPr/>
          </p:nvSpPr>
          <p:spPr bwMode="auto">
            <a:xfrm>
              <a:off x="3013" y="2257"/>
              <a:ext cx="1406" cy="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80975" indent="-180975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</a:pPr>
              <a:r>
                <a:rPr lang="ru-RU" sz="1600" b="1" dirty="0" smtClean="0">
                  <a:solidFill>
                    <a:schemeClr val="accent4">
                      <a:lumMod val="50000"/>
                    </a:schemeClr>
                  </a:solidFill>
                  <a:latin typeface="Calibri" pitchFamily="34" charset="0"/>
                </a:rPr>
                <a:t>Владимирская</a:t>
              </a:r>
            </a:p>
            <a:p>
              <a:pPr marL="180975" indent="-180975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</a:pPr>
              <a:r>
                <a:rPr lang="ru-RU" sz="1600" b="1" dirty="0" smtClean="0">
                  <a:solidFill>
                    <a:schemeClr val="accent4">
                      <a:lumMod val="50000"/>
                    </a:schemeClr>
                  </a:solidFill>
                  <a:latin typeface="Calibri" pitchFamily="34" charset="0"/>
                </a:rPr>
                <a:t>Курская</a:t>
              </a:r>
            </a:p>
            <a:p>
              <a:pPr marL="180975" indent="-180975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</a:pPr>
              <a:r>
                <a:rPr lang="ru-RU" sz="1600" b="1" dirty="0" smtClean="0">
                  <a:solidFill>
                    <a:schemeClr val="accent4">
                      <a:lumMod val="50000"/>
                    </a:schemeClr>
                  </a:solidFill>
                  <a:latin typeface="Calibri" pitchFamily="34" charset="0"/>
                </a:rPr>
                <a:t>Орловская</a:t>
              </a:r>
            </a:p>
            <a:p>
              <a:pPr marL="180975" indent="-180975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</a:pPr>
              <a:r>
                <a:rPr lang="ru-RU" sz="1600" b="1" dirty="0" smtClean="0">
                  <a:solidFill>
                    <a:schemeClr val="accent4">
                      <a:lumMod val="50000"/>
                    </a:schemeClr>
                  </a:solidFill>
                  <a:latin typeface="Calibri" pitchFamily="34" charset="0"/>
                </a:rPr>
                <a:t>Тамбовская</a:t>
              </a:r>
            </a:p>
            <a:p>
              <a:pPr marL="180975" indent="-180975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</a:pPr>
              <a:r>
                <a:rPr lang="ru-RU" sz="16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Тверская</a:t>
              </a:r>
            </a:p>
            <a:p>
              <a:pPr marL="180975" indent="-180975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</a:pPr>
              <a:r>
                <a:rPr lang="ru-RU" sz="1600" b="1" dirty="0" smtClean="0">
                  <a:solidFill>
                    <a:schemeClr val="accent4">
                      <a:lumMod val="50000"/>
                    </a:schemeClr>
                  </a:solidFill>
                  <a:latin typeface="Calibri" pitchFamily="34" charset="0"/>
                </a:rPr>
                <a:t>Московская</a:t>
              </a:r>
            </a:p>
          </p:txBody>
        </p:sp>
        <p:grpSp>
          <p:nvGrpSpPr>
            <p:cNvPr id="10" name="Group 44"/>
            <p:cNvGrpSpPr>
              <a:grpSpLocks/>
            </p:cNvGrpSpPr>
            <p:nvPr/>
          </p:nvGrpSpPr>
          <p:grpSpPr bwMode="auto">
            <a:xfrm>
              <a:off x="2925" y="1486"/>
              <a:ext cx="363" cy="538"/>
              <a:chOff x="3016" y="3227"/>
              <a:chExt cx="363" cy="538"/>
            </a:xfrm>
          </p:grpSpPr>
          <p:sp>
            <p:nvSpPr>
              <p:cNvPr id="14" name="AutoShape 45"/>
              <p:cNvSpPr>
                <a:spLocks noChangeArrowheads="1"/>
              </p:cNvSpPr>
              <p:nvPr/>
            </p:nvSpPr>
            <p:spPr bwMode="auto">
              <a:xfrm>
                <a:off x="3016" y="3359"/>
                <a:ext cx="363" cy="29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7A1F5C"/>
                </a:prstShdw>
              </a:effectLst>
            </p:spPr>
            <p:txBody>
              <a:bodyPr wrap="none" anchor="ctr"/>
              <a:lstStyle/>
              <a:p>
                <a:pPr algn="l"/>
                <a:endParaRPr lang="ru-RU"/>
              </a:p>
            </p:txBody>
          </p:sp>
          <p:sp>
            <p:nvSpPr>
              <p:cNvPr id="15" name="Text Box 46"/>
              <p:cNvSpPr txBox="1">
                <a:spLocks noChangeArrowheads="1"/>
              </p:cNvSpPr>
              <p:nvPr/>
            </p:nvSpPr>
            <p:spPr bwMode="auto">
              <a:xfrm>
                <a:off x="3061" y="3227"/>
                <a:ext cx="317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ru-RU" sz="5000" b="1" dirty="0">
                    <a:solidFill>
                      <a:schemeClr val="bg1"/>
                    </a:solidFill>
                    <a:sym typeface="Wingdings" pitchFamily="2" charset="2"/>
                  </a:rPr>
                  <a:t>-</a:t>
                </a:r>
              </a:p>
            </p:txBody>
          </p:sp>
        </p:grpSp>
        <p:grpSp>
          <p:nvGrpSpPr>
            <p:cNvPr id="11" name="Group 47"/>
            <p:cNvGrpSpPr>
              <a:grpSpLocks/>
            </p:cNvGrpSpPr>
            <p:nvPr/>
          </p:nvGrpSpPr>
          <p:grpSpPr bwMode="auto">
            <a:xfrm>
              <a:off x="1378" y="1525"/>
              <a:ext cx="368" cy="538"/>
              <a:chOff x="516" y="3294"/>
              <a:chExt cx="368" cy="538"/>
            </a:xfrm>
          </p:grpSpPr>
          <p:sp>
            <p:nvSpPr>
              <p:cNvPr id="12" name="AutoShape 48"/>
              <p:cNvSpPr>
                <a:spLocks noChangeArrowheads="1"/>
              </p:cNvSpPr>
              <p:nvPr/>
            </p:nvSpPr>
            <p:spPr bwMode="auto">
              <a:xfrm>
                <a:off x="516" y="3387"/>
                <a:ext cx="368" cy="290"/>
              </a:xfrm>
              <a:prstGeom prst="roundRect">
                <a:avLst>
                  <a:gd name="adj" fmla="val 16667"/>
                </a:avLst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004D00"/>
                </a:prstShdw>
              </a:effectLst>
            </p:spPr>
            <p:txBody>
              <a:bodyPr wrap="none" anchor="ctr"/>
              <a:lstStyle/>
              <a:p>
                <a:pPr algn="l"/>
                <a:endParaRPr lang="ru-RU"/>
              </a:p>
            </p:txBody>
          </p:sp>
          <p:sp>
            <p:nvSpPr>
              <p:cNvPr id="13" name="Rectangle 49"/>
              <p:cNvSpPr>
                <a:spLocks noChangeArrowheads="1"/>
              </p:cNvSpPr>
              <p:nvPr/>
            </p:nvSpPr>
            <p:spPr bwMode="auto">
              <a:xfrm>
                <a:off x="521" y="3294"/>
                <a:ext cx="317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ru-RU" sz="5000" b="1" dirty="0">
                    <a:solidFill>
                      <a:schemeClr val="bg1"/>
                    </a:solidFill>
                    <a:sym typeface="Webdings" pitchFamily="18" charset="2"/>
                  </a:rPr>
                  <a:t>+</a:t>
                </a:r>
              </a:p>
            </p:txBody>
          </p:sp>
        </p:grpSp>
      </p:grpSp>
      <p:sp>
        <p:nvSpPr>
          <p:cNvPr id="16" name="Скругленный прямоугольник 15"/>
          <p:cNvSpPr/>
          <p:nvPr/>
        </p:nvSpPr>
        <p:spPr bwMode="auto">
          <a:xfrm>
            <a:off x="4533900" y="1643050"/>
            <a:ext cx="1466860" cy="35719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/>
                </a:solidFill>
                <a:latin typeface="Arial" charset="0"/>
              </a:rPr>
              <a:t>90-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100%</a:t>
            </a: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6819916" y="1643050"/>
            <a:ext cx="1466860" cy="35719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>&lt; </a:t>
            </a:r>
            <a:r>
              <a:rPr lang="ru-RU" b="1" dirty="0" smtClean="0">
                <a:solidFill>
                  <a:schemeClr val="bg1"/>
                </a:solidFill>
                <a:latin typeface="Arial" charset="0"/>
              </a:rPr>
              <a:t>60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%</a:t>
            </a:r>
          </a:p>
        </p:txBody>
      </p:sp>
      <p:sp>
        <p:nvSpPr>
          <p:cNvPr id="18" name="Выноска со стрелкой вправо 17"/>
          <p:cNvSpPr/>
          <p:nvPr/>
        </p:nvSpPr>
        <p:spPr>
          <a:xfrm>
            <a:off x="428596" y="2500306"/>
            <a:ext cx="3571900" cy="2893100"/>
          </a:xfrm>
          <a:prstGeom prst="rightArrowCallout">
            <a:avLst>
              <a:gd name="adj1" fmla="val 33861"/>
              <a:gd name="adj2" fmla="val 25000"/>
              <a:gd name="adj3" fmla="val 13630"/>
              <a:gd name="adj4" fmla="val 84066"/>
            </a:avLst>
          </a:prstGeom>
          <a:ln w="12700">
            <a:solidFill>
              <a:srgbClr val="C0000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  <a:t>активное финансирование мероприятий по модернизации наркологической службы позволило существенно улучшить уровень оснащенности современным оборудованием наркологических учреждений, в первую очередь, в регионах, </a:t>
            </a:r>
          </a:p>
          <a:p>
            <a:pPr algn="ctr"/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  <a:t>получивших федеральную субсидию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467544" y="116632"/>
            <a:ext cx="8319298" cy="4752527"/>
            <a:chOff x="1292" y="1480"/>
            <a:chExt cx="3161" cy="2177"/>
          </a:xfrm>
          <a:solidFill>
            <a:schemeClr val="bg1"/>
          </a:solidFill>
        </p:grpSpPr>
        <p:sp>
          <p:nvSpPr>
            <p:cNvPr id="5" name="AutoShape 20"/>
            <p:cNvSpPr>
              <a:spLocks noChangeArrowheads="1"/>
            </p:cNvSpPr>
            <p:nvPr/>
          </p:nvSpPr>
          <p:spPr bwMode="auto">
            <a:xfrm>
              <a:off x="1292" y="1480"/>
              <a:ext cx="3161" cy="2177"/>
            </a:xfrm>
            <a:prstGeom prst="roundRect">
              <a:avLst>
                <a:gd name="adj" fmla="val 7935"/>
              </a:avLst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7" name="AutoShape 31"/>
            <p:cNvSpPr>
              <a:spLocks noChangeArrowheads="1"/>
            </p:cNvSpPr>
            <p:nvPr/>
          </p:nvSpPr>
          <p:spPr bwMode="auto">
            <a:xfrm>
              <a:off x="1338" y="1570"/>
              <a:ext cx="3073" cy="2054"/>
            </a:xfrm>
            <a:prstGeom prst="roundRect">
              <a:avLst>
                <a:gd name="adj" fmla="val 6366"/>
              </a:avLst>
            </a:prstGeom>
            <a:solidFill>
              <a:srgbClr val="EBF1DE">
                <a:alpha val="5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400">
                <a:solidFill>
                  <a:schemeClr val="accent2"/>
                </a:solidFill>
                <a:latin typeface="Arial Narrow" pitchFamily="34" charset="0"/>
              </a:endParaRPr>
            </a:p>
          </p:txBody>
        </p:sp>
        <p:sp>
          <p:nvSpPr>
            <p:cNvPr id="8" name="Rectangle 38"/>
            <p:cNvSpPr>
              <a:spLocks noChangeArrowheads="1"/>
            </p:cNvSpPr>
            <p:nvPr/>
          </p:nvSpPr>
          <p:spPr bwMode="auto">
            <a:xfrm>
              <a:off x="1374" y="1704"/>
              <a:ext cx="2982" cy="1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73050" indent="-273050" algn="l">
                <a:spcBef>
                  <a:spcPct val="20000"/>
                </a:spcBef>
                <a:buClr>
                  <a:srgbClr val="FF0000"/>
                </a:buClr>
                <a:buSzPct val="130000"/>
                <a:buFont typeface="Wingdings" pitchFamily="2" charset="2"/>
                <a:buChar char="ü"/>
                <a:tabLst>
                  <a:tab pos="273050" algn="l"/>
                </a:tabLst>
              </a:pPr>
              <a:r>
                <a:rPr lang="ru-RU" sz="1600" b="1" dirty="0" smtClean="0">
                  <a:solidFill>
                    <a:schemeClr val="accent5">
                      <a:lumMod val="50000"/>
                    </a:schemeClr>
                  </a:solidFill>
                </a:rPr>
                <a:t>Во всех регионах поставленное оборудование активно осваивается и используется в работе</a:t>
              </a:r>
            </a:p>
            <a:p>
              <a:pPr marL="273050" indent="-273050" algn="l">
                <a:spcBef>
                  <a:spcPct val="20000"/>
                </a:spcBef>
                <a:buClr>
                  <a:srgbClr val="FF0000"/>
                </a:buClr>
                <a:buSzPct val="130000"/>
                <a:buFont typeface="Wingdings" pitchFamily="2" charset="2"/>
                <a:buChar char="ü"/>
                <a:tabLst>
                  <a:tab pos="273050" algn="l"/>
                </a:tabLst>
              </a:pPr>
              <a:r>
                <a:rPr lang="ru-RU" sz="1600" b="1" dirty="0" smtClean="0">
                  <a:solidFill>
                    <a:schemeClr val="accent5">
                      <a:lumMod val="50000"/>
                    </a:schemeClr>
                  </a:solidFill>
                </a:rPr>
                <a:t>Приобретенное оборудование значительно расширило диагностические возможности наркологических учреждений, позволило на более ранних этапах выявлять наркологическую и сопутствующую патологию и своевременно оказывать неотложную помощь</a:t>
              </a:r>
            </a:p>
            <a:p>
              <a:pPr marL="273050" indent="-273050">
                <a:spcBef>
                  <a:spcPct val="20000"/>
                </a:spcBef>
                <a:buClr>
                  <a:srgbClr val="FF0000"/>
                </a:buClr>
                <a:buSzPct val="130000"/>
                <a:buFont typeface="Wingdings" pitchFamily="2" charset="2"/>
                <a:buChar char="ü"/>
                <a:tabLst>
                  <a:tab pos="273050" algn="l"/>
                </a:tabLst>
              </a:pPr>
              <a:r>
                <a:rPr lang="ru-RU" sz="1600" b="1" dirty="0" smtClean="0">
                  <a:solidFill>
                    <a:schemeClr val="accent5">
                      <a:lumMod val="50000"/>
                    </a:schemeClr>
                  </a:solidFill>
                </a:rPr>
                <a:t>Осваивая новое оборудование, многие специалисты отмечают практическую пользу от использования современных методик, повышающих эффективность и расширяющих арсенал лечебно-диагностической помощи наркологическим больным</a:t>
              </a:r>
            </a:p>
            <a:p>
              <a:pPr marL="273050" indent="-273050">
                <a:spcBef>
                  <a:spcPct val="20000"/>
                </a:spcBef>
                <a:buClr>
                  <a:srgbClr val="FF0000"/>
                </a:buClr>
                <a:buSzPct val="130000"/>
                <a:buFont typeface="Wingdings" pitchFamily="2" charset="2"/>
                <a:buChar char="ü"/>
                <a:tabLst>
                  <a:tab pos="273050" algn="l"/>
                </a:tabLst>
              </a:pPr>
              <a:r>
                <a:rPr lang="ru-RU" sz="1600" b="1" dirty="0" smtClean="0">
                  <a:solidFill>
                    <a:schemeClr val="accent5">
                      <a:lumMod val="50000"/>
                    </a:schemeClr>
                  </a:solidFill>
                </a:rPr>
                <a:t>Позитивные отзывы поступают от применения психотерапевтических комплексов, </a:t>
              </a:r>
              <a:r>
                <a:rPr lang="ru-RU" sz="1600" b="1" dirty="0" err="1" smtClean="0">
                  <a:solidFill>
                    <a:schemeClr val="accent5">
                      <a:lumMod val="50000"/>
                    </a:schemeClr>
                  </a:solidFill>
                </a:rPr>
                <a:t>Окси-Спа-Капсулы</a:t>
              </a:r>
              <a:r>
                <a:rPr lang="ru-RU" sz="1600" b="1" dirty="0" smtClean="0">
                  <a:solidFill>
                    <a:schemeClr val="accent5">
                      <a:lumMod val="50000"/>
                    </a:schemeClr>
                  </a:solidFill>
                </a:rPr>
                <a:t>, аналитической химико-токсикологической аппаратуры, современного физиотерапевтического и реанимационного оборудования.</a:t>
              </a:r>
              <a:endParaRPr lang="ru-RU" sz="16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Стрелка вниз 15"/>
          <p:cNvSpPr/>
          <p:nvPr/>
        </p:nvSpPr>
        <p:spPr bwMode="auto">
          <a:xfrm>
            <a:off x="3563888" y="4941168"/>
            <a:ext cx="2232248" cy="50405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5517232"/>
            <a:ext cx="8568952" cy="10556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Таким образом, </a:t>
            </a:r>
            <a:r>
              <a:rPr lang="ru-RU" sz="1400" b="1" dirty="0" smtClean="0"/>
              <a:t>проводимые в рамках модернизации мероприятия позволили приблизиться к выполнению Стандартов оснащения наркологических учреждений</a:t>
            </a:r>
            <a:r>
              <a:rPr lang="ru-RU" sz="1400" dirty="0" smtClean="0"/>
              <a:t>, улучшилась диагностическая база: значительно расширились возможности клинико-диагностической и химико-токсикологической лабораторий, кабинетов функциональной диагностики и </a:t>
            </a:r>
            <a:r>
              <a:rPr lang="ru-RU" sz="1400" dirty="0" err="1" smtClean="0"/>
              <a:t>физиокабинетов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3563888" y="1357298"/>
          <a:ext cx="536583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9552" y="54868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На нехватку помещений для размещения всего необходимого оборудования указали 12 регионов ЦФО 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95536" y="2622515"/>
            <a:ext cx="3168352" cy="2237601"/>
          </a:xfrm>
          <a:prstGeom prst="rightArrow">
            <a:avLst>
              <a:gd name="adj1" fmla="val 69727"/>
              <a:gd name="adj2" fmla="val 50000"/>
            </a:avLst>
          </a:prstGeom>
          <a:solidFill>
            <a:srgbClr val="FEF6F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9434F"/>
                </a:solidFill>
              </a:rPr>
              <a:t>Не все регионы смогли обеспечить достаточный объем финансовых средств для проведения ремонтных работ</a:t>
            </a:r>
            <a:endParaRPr lang="ru-RU" sz="1600" b="1" dirty="0">
              <a:solidFill>
                <a:srgbClr val="19434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Средства  региональных  бюджетов, 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направленные на проведение ремонтов, млн.руб.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51520" y="908720"/>
          <a:ext cx="8892480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65207"/>
            <a:ext cx="4143404" cy="571505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Кадровая проблема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4071934" y="1500175"/>
            <a:ext cx="4929222" cy="3657017"/>
            <a:chOff x="1292" y="1480"/>
            <a:chExt cx="3161" cy="2270"/>
          </a:xfrm>
        </p:grpSpPr>
        <p:sp>
          <p:nvSpPr>
            <p:cNvPr id="5" name="AutoShape 20"/>
            <p:cNvSpPr>
              <a:spLocks noChangeArrowheads="1"/>
            </p:cNvSpPr>
            <p:nvPr/>
          </p:nvSpPr>
          <p:spPr bwMode="auto">
            <a:xfrm>
              <a:off x="1292" y="1480"/>
              <a:ext cx="3161" cy="2270"/>
            </a:xfrm>
            <a:prstGeom prst="roundRect">
              <a:avLst>
                <a:gd name="adj" fmla="val 7935"/>
              </a:avLst>
            </a:prstGeom>
            <a:solidFill>
              <a:srgbClr val="FFFFFF">
                <a:alpha val="89803"/>
              </a:srgbClr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6" name="AutoShape 30"/>
            <p:cNvSpPr>
              <a:spLocks noChangeArrowheads="1"/>
            </p:cNvSpPr>
            <p:nvPr/>
          </p:nvSpPr>
          <p:spPr bwMode="auto">
            <a:xfrm>
              <a:off x="2880" y="1570"/>
              <a:ext cx="1533" cy="1867"/>
            </a:xfrm>
            <a:prstGeom prst="roundRect">
              <a:avLst>
                <a:gd name="adj" fmla="val 6366"/>
              </a:avLst>
            </a:prstGeom>
            <a:solidFill>
              <a:srgbClr val="FF66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/>
            </a:p>
          </p:txBody>
        </p:sp>
        <p:sp>
          <p:nvSpPr>
            <p:cNvPr id="7" name="AutoShape 31"/>
            <p:cNvSpPr>
              <a:spLocks noChangeArrowheads="1"/>
            </p:cNvSpPr>
            <p:nvPr/>
          </p:nvSpPr>
          <p:spPr bwMode="auto">
            <a:xfrm>
              <a:off x="1338" y="1570"/>
              <a:ext cx="1497" cy="1867"/>
            </a:xfrm>
            <a:prstGeom prst="roundRect">
              <a:avLst>
                <a:gd name="adj" fmla="val 6366"/>
              </a:avLst>
            </a:prstGeom>
            <a:solidFill>
              <a:srgbClr val="008E00">
                <a:alpha val="1500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400">
                <a:solidFill>
                  <a:schemeClr val="accent2"/>
                </a:solidFill>
                <a:latin typeface="Arial Narrow" pitchFamily="34" charset="0"/>
              </a:endParaRPr>
            </a:p>
          </p:txBody>
        </p:sp>
        <p:sp>
          <p:nvSpPr>
            <p:cNvPr id="8" name="Rectangle 38"/>
            <p:cNvSpPr>
              <a:spLocks noChangeArrowheads="1"/>
            </p:cNvSpPr>
            <p:nvPr/>
          </p:nvSpPr>
          <p:spPr bwMode="auto">
            <a:xfrm>
              <a:off x="1474" y="1994"/>
              <a:ext cx="1316" cy="1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80975" indent="-180975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  <a:tabLst>
                  <a:tab pos="180975" algn="l"/>
                </a:tabLst>
              </a:pP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Белгородская</a:t>
              </a:r>
            </a:p>
            <a:p>
              <a:pPr marL="180975" indent="-180975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  <a:tabLst>
                  <a:tab pos="180975" algn="l"/>
                </a:tabLst>
              </a:pP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Ивановская</a:t>
              </a:r>
            </a:p>
            <a:p>
              <a:pPr marL="180975" indent="-180975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  <a:tabLst>
                  <a:tab pos="180975" algn="l"/>
                </a:tabLst>
              </a:pP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Курская</a:t>
              </a:r>
            </a:p>
            <a:p>
              <a:pPr marL="180975" indent="-180975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  <a:tabLst>
                  <a:tab pos="180975" algn="l"/>
                </a:tabLst>
              </a:pP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Орловская</a:t>
              </a:r>
            </a:p>
            <a:p>
              <a:pPr marL="180975" indent="-180975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  <a:tabLst>
                  <a:tab pos="180975" algn="l"/>
                </a:tabLst>
              </a:pP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Рязанская</a:t>
              </a:r>
            </a:p>
            <a:p>
              <a:pPr marL="180975" indent="-180975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  <a:tabLst>
                  <a:tab pos="180975" algn="l"/>
                </a:tabLst>
              </a:pP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Смоленская</a:t>
              </a:r>
            </a:p>
            <a:p>
              <a:pPr marL="180975" indent="-180975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  <a:tabLst>
                  <a:tab pos="180975" algn="l"/>
                </a:tabLst>
              </a:pP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Ярославская</a:t>
              </a:r>
            </a:p>
          </p:txBody>
        </p:sp>
        <p:sp>
          <p:nvSpPr>
            <p:cNvPr id="9" name="Rectangle 40"/>
            <p:cNvSpPr>
              <a:spLocks noChangeArrowheads="1"/>
            </p:cNvSpPr>
            <p:nvPr/>
          </p:nvSpPr>
          <p:spPr bwMode="auto">
            <a:xfrm>
              <a:off x="2998" y="1708"/>
              <a:ext cx="1406" cy="1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80975" indent="-180975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</a:pP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Брянская</a:t>
              </a:r>
            </a:p>
            <a:p>
              <a:pPr marL="180975" indent="-180975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</a:pP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Владимирская</a:t>
              </a:r>
            </a:p>
            <a:p>
              <a:pPr marL="180975" indent="-180975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</a:pP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Воронежская</a:t>
              </a:r>
            </a:p>
            <a:p>
              <a:pPr marL="180975" indent="-180975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</a:pP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Калужская</a:t>
              </a:r>
            </a:p>
            <a:p>
              <a:pPr marL="180975" indent="-180975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</a:pP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Костромская</a:t>
              </a:r>
            </a:p>
            <a:p>
              <a:pPr marL="180975" indent="-180975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</a:pP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Липецкая</a:t>
              </a:r>
            </a:p>
            <a:p>
              <a:pPr marL="180975" indent="-180975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</a:pP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Московская</a:t>
              </a:r>
            </a:p>
            <a:p>
              <a:pPr marL="180975" indent="-180975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</a:pP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Тамбовская</a:t>
              </a:r>
            </a:p>
            <a:p>
              <a:pPr marL="180975" indent="-180975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</a:pP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Тверская</a:t>
              </a:r>
            </a:p>
            <a:p>
              <a:pPr marL="180975" indent="-180975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</a:pP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Тульская</a:t>
              </a:r>
            </a:p>
          </p:txBody>
        </p:sp>
      </p:grpSp>
      <p:sp>
        <p:nvSpPr>
          <p:cNvPr id="16" name="Скругленный прямоугольник 15"/>
          <p:cNvSpPr/>
          <p:nvPr/>
        </p:nvSpPr>
        <p:spPr bwMode="auto">
          <a:xfrm>
            <a:off x="4429124" y="1000108"/>
            <a:ext cx="1643074" cy="35719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>&gt; 0,39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6500826" y="1000108"/>
            <a:ext cx="2143140" cy="35719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/>
                </a:solidFill>
                <a:latin typeface="Arial" charset="0"/>
              </a:rPr>
              <a:t>дефицит (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>&lt; 0,39</a:t>
            </a:r>
            <a:r>
              <a:rPr lang="ru-RU" b="1" dirty="0" smtClean="0">
                <a:solidFill>
                  <a:schemeClr val="bg1"/>
                </a:solidFill>
                <a:latin typeface="Arial" charset="0"/>
              </a:rPr>
              <a:t>)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Выноска со стрелкой вправо 17"/>
          <p:cNvSpPr/>
          <p:nvPr/>
        </p:nvSpPr>
        <p:spPr>
          <a:xfrm>
            <a:off x="357158" y="1857364"/>
            <a:ext cx="3643338" cy="2677656"/>
          </a:xfrm>
          <a:prstGeom prst="rightArrowCallout">
            <a:avLst>
              <a:gd name="adj1" fmla="val 37515"/>
              <a:gd name="adj2" fmla="val 25000"/>
              <a:gd name="adj3" fmla="val 19039"/>
              <a:gd name="adj4" fmla="val 80125"/>
            </a:avLst>
          </a:prstGeom>
          <a:ln w="12700">
            <a:solidFill>
              <a:srgbClr val="C0000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</a:rPr>
              <a:t>В процессе модернизации наркологической службы особое внимание должно быть уделено решению кадровой проблемы. </a:t>
            </a:r>
            <a:endParaRPr lang="en-US" sz="14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</a:rPr>
              <a:t>Во всех регионах ЦФО данная проблема звучит как наиболее значимая, влияющая на эффективность и качество наркологической помощи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14810" y="4621420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0,39 на 10тыс населения – средний показатель  обеспеченности психиатрами-наркологами по РФ</a:t>
            </a:r>
            <a:endParaRPr lang="ru-RU" sz="1400" dirty="0"/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357158" y="5357826"/>
            <a:ext cx="8643998" cy="1143008"/>
          </a:xfrm>
          <a:prstGeom prst="roundRect">
            <a:avLst/>
          </a:prstGeom>
          <a:solidFill>
            <a:srgbClr val="B7DEE8">
              <a:alpha val="40000"/>
            </a:srgb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accent1">
                  <a:lumMod val="50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ru-RU" sz="1400" dirty="0" smtClean="0"/>
              <a:t> дефицит врачей-психотерапевтов, медицинских психологов, специалистов по социальной работе и социальных работников, а также врачей-специалистов  (рентгенологи, терапевты, неврологи). </a:t>
            </a:r>
          </a:p>
          <a:p>
            <a:pPr>
              <a:buClr>
                <a:schemeClr val="accent1">
                  <a:lumMod val="50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ru-RU" sz="1400" dirty="0" smtClean="0"/>
              <a:t> очень слабый приток в службу молодых специалистов. </a:t>
            </a:r>
          </a:p>
          <a:p>
            <a:pPr>
              <a:buClr>
                <a:schemeClr val="accent1">
                  <a:lumMod val="50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ru-RU" sz="1400" dirty="0" smtClean="0"/>
              <a:t> нехватка и низкая квалификация кадров в муниципальных районах. </a:t>
            </a:r>
            <a:endParaRPr lang="ru-RU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571472" y="500063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Болевые точки: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91760"/>
            <a:ext cx="7572428" cy="488968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Решение кадровых проблем в регионах ЦФО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57224" y="1571612"/>
            <a:ext cx="5286412" cy="785818"/>
          </a:xfrm>
          <a:prstGeom prst="roundRect">
            <a:avLst/>
          </a:prstGeom>
          <a:noFill/>
          <a:ln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стимулирующие выплаты за счет средств региональной программы модернизации здравоохранения.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7224" y="2786058"/>
            <a:ext cx="4572032" cy="857256"/>
          </a:xfrm>
          <a:prstGeom prst="roundRect">
            <a:avLst/>
          </a:prstGeom>
          <a:noFill/>
          <a:ln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обучение, усовершенствование и повышение квалификации специалистов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7224" y="4143380"/>
            <a:ext cx="4357718" cy="642942"/>
          </a:xfrm>
          <a:prstGeom prst="roundRect">
            <a:avLst/>
          </a:prstGeom>
          <a:noFill/>
          <a:ln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контрактное целевое обучение молодых специалистов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 bwMode="auto">
          <a:xfrm>
            <a:off x="571472" y="1785926"/>
            <a:ext cx="214314" cy="214314"/>
          </a:xfrm>
          <a:prstGeom prst="chevron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Нашивка 9"/>
          <p:cNvSpPr/>
          <p:nvPr/>
        </p:nvSpPr>
        <p:spPr bwMode="auto">
          <a:xfrm>
            <a:off x="571472" y="3071810"/>
            <a:ext cx="214314" cy="214314"/>
          </a:xfrm>
          <a:prstGeom prst="chevron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Нашивка 10"/>
          <p:cNvSpPr/>
          <p:nvPr/>
        </p:nvSpPr>
        <p:spPr bwMode="auto">
          <a:xfrm>
            <a:off x="571472" y="4286256"/>
            <a:ext cx="214314" cy="214314"/>
          </a:xfrm>
          <a:prstGeom prst="chevron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>
            <a:off x="357158" y="2571744"/>
            <a:ext cx="842968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Прямая соединительная линия 12"/>
          <p:cNvCxnSpPr/>
          <p:nvPr/>
        </p:nvCxnSpPr>
        <p:spPr bwMode="auto">
          <a:xfrm>
            <a:off x="357158" y="3857628"/>
            <a:ext cx="842968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6929454" y="1500175"/>
            <a:ext cx="1928826" cy="1000131"/>
            <a:chOff x="1292" y="1480"/>
            <a:chExt cx="1628" cy="2270"/>
          </a:xfrm>
        </p:grpSpPr>
        <p:sp>
          <p:nvSpPr>
            <p:cNvPr id="16" name="AutoShape 20"/>
            <p:cNvSpPr>
              <a:spLocks noChangeArrowheads="1"/>
            </p:cNvSpPr>
            <p:nvPr/>
          </p:nvSpPr>
          <p:spPr bwMode="auto">
            <a:xfrm>
              <a:off x="1292" y="1480"/>
              <a:ext cx="1628" cy="2270"/>
            </a:xfrm>
            <a:prstGeom prst="roundRect">
              <a:avLst>
                <a:gd name="adj" fmla="val 7935"/>
              </a:avLst>
            </a:prstGeom>
            <a:solidFill>
              <a:srgbClr val="FFFFFF">
                <a:alpha val="89803"/>
              </a:srgbClr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18" name="AutoShape 31"/>
            <p:cNvSpPr>
              <a:spLocks noChangeArrowheads="1"/>
            </p:cNvSpPr>
            <p:nvPr/>
          </p:nvSpPr>
          <p:spPr bwMode="auto">
            <a:xfrm>
              <a:off x="1338" y="1570"/>
              <a:ext cx="1497" cy="2054"/>
            </a:xfrm>
            <a:prstGeom prst="roundRect">
              <a:avLst>
                <a:gd name="adj" fmla="val 6366"/>
              </a:avLst>
            </a:prstGeom>
            <a:solidFill>
              <a:srgbClr val="008E00">
                <a:alpha val="1500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400">
                <a:solidFill>
                  <a:schemeClr val="accent2"/>
                </a:solidFill>
                <a:latin typeface="Arial Narrow" pitchFamily="34" charset="0"/>
              </a:endParaRPr>
            </a:p>
          </p:txBody>
        </p:sp>
        <p:sp>
          <p:nvSpPr>
            <p:cNvPr id="19" name="Rectangle 38"/>
            <p:cNvSpPr>
              <a:spLocks noChangeArrowheads="1"/>
            </p:cNvSpPr>
            <p:nvPr/>
          </p:nvSpPr>
          <p:spPr bwMode="auto">
            <a:xfrm>
              <a:off x="1503" y="1480"/>
              <a:ext cx="1316" cy="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80975" indent="-180975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  <a:tabLst>
                  <a:tab pos="180975" algn="l"/>
                </a:tabLst>
              </a:pPr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Костромская</a:t>
              </a:r>
            </a:p>
            <a:p>
              <a:pPr marL="180975" indent="-180975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  <a:tabLst>
                  <a:tab pos="180975" algn="l"/>
                </a:tabLst>
              </a:pPr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Смоленская</a:t>
              </a:r>
            </a:p>
            <a:p>
              <a:pPr marL="180975" indent="-180975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  <a:tabLst>
                  <a:tab pos="180975" algn="l"/>
                </a:tabLst>
              </a:pPr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Тамбовская</a:t>
              </a:r>
            </a:p>
            <a:p>
              <a:pPr marL="180975" indent="-180975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  <a:tabLst>
                  <a:tab pos="180975" algn="l"/>
                </a:tabLst>
              </a:pPr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Тверская</a:t>
              </a:r>
            </a:p>
          </p:txBody>
        </p:sp>
      </p:grp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5643570" y="2643182"/>
            <a:ext cx="3214710" cy="1163149"/>
            <a:chOff x="1292" y="1480"/>
            <a:chExt cx="1628" cy="2310"/>
          </a:xfrm>
        </p:grpSpPr>
        <p:sp>
          <p:nvSpPr>
            <p:cNvPr id="22" name="AutoShape 20"/>
            <p:cNvSpPr>
              <a:spLocks noChangeArrowheads="1"/>
            </p:cNvSpPr>
            <p:nvPr/>
          </p:nvSpPr>
          <p:spPr bwMode="auto">
            <a:xfrm>
              <a:off x="1292" y="1480"/>
              <a:ext cx="1628" cy="2270"/>
            </a:xfrm>
            <a:prstGeom prst="roundRect">
              <a:avLst>
                <a:gd name="adj" fmla="val 7935"/>
              </a:avLst>
            </a:prstGeom>
            <a:solidFill>
              <a:srgbClr val="FFFFFF">
                <a:alpha val="89803"/>
              </a:srgbClr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200">
                <a:latin typeface="Arial Narrow" pitchFamily="34" charset="0"/>
              </a:endParaRPr>
            </a:p>
          </p:txBody>
        </p:sp>
        <p:sp>
          <p:nvSpPr>
            <p:cNvPr id="23" name="AutoShape 31"/>
            <p:cNvSpPr>
              <a:spLocks noChangeArrowheads="1"/>
            </p:cNvSpPr>
            <p:nvPr/>
          </p:nvSpPr>
          <p:spPr bwMode="auto">
            <a:xfrm>
              <a:off x="1338" y="1570"/>
              <a:ext cx="1546" cy="2180"/>
            </a:xfrm>
            <a:prstGeom prst="roundRect">
              <a:avLst>
                <a:gd name="adj" fmla="val 6366"/>
              </a:avLst>
            </a:prstGeom>
            <a:solidFill>
              <a:srgbClr val="008E00">
                <a:alpha val="1500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200">
                <a:solidFill>
                  <a:schemeClr val="accent2"/>
                </a:solidFill>
                <a:latin typeface="Arial Narrow" pitchFamily="34" charset="0"/>
              </a:endParaRPr>
            </a:p>
          </p:txBody>
        </p:sp>
        <p:sp>
          <p:nvSpPr>
            <p:cNvPr id="24" name="Rectangle 38"/>
            <p:cNvSpPr>
              <a:spLocks noChangeArrowheads="1"/>
            </p:cNvSpPr>
            <p:nvPr/>
          </p:nvSpPr>
          <p:spPr bwMode="auto">
            <a:xfrm>
              <a:off x="1401" y="1480"/>
              <a:ext cx="711" cy="2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80975" indent="-180975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  <a:tabLst>
                  <a:tab pos="180975" algn="l"/>
                </a:tabLst>
              </a:pPr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Брянская</a:t>
              </a:r>
            </a:p>
            <a:p>
              <a:pPr marL="180975" indent="-180975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  <a:tabLst>
                  <a:tab pos="180975" algn="l"/>
                </a:tabLst>
              </a:pPr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Владимирская</a:t>
              </a:r>
            </a:p>
            <a:p>
              <a:pPr marL="180975" indent="-180975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  <a:tabLst>
                  <a:tab pos="180975" algn="l"/>
                </a:tabLst>
              </a:pPr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Воронежская</a:t>
              </a:r>
            </a:p>
            <a:p>
              <a:pPr marL="180975" indent="-180975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  <a:tabLst>
                  <a:tab pos="180975" algn="l"/>
                </a:tabLst>
              </a:pPr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Калужская</a:t>
              </a:r>
            </a:p>
            <a:p>
              <a:pPr marL="180975" indent="-180975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  <a:tabLst>
                  <a:tab pos="180975" algn="l"/>
                </a:tabLst>
              </a:pPr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Липецкая</a:t>
              </a:r>
            </a:p>
          </p:txBody>
        </p:sp>
      </p:grpSp>
      <p:sp>
        <p:nvSpPr>
          <p:cNvPr id="25" name="Rectangle 38"/>
          <p:cNvSpPr>
            <a:spLocks noChangeArrowheads="1"/>
          </p:cNvSpPr>
          <p:nvPr/>
        </p:nvSpPr>
        <p:spPr bwMode="auto">
          <a:xfrm>
            <a:off x="7382699" y="2643182"/>
            <a:ext cx="140414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 algn="l">
              <a:buClr>
                <a:schemeClr val="folHlink"/>
              </a:buClr>
              <a:buFont typeface="Wingdings" pitchFamily="2" charset="2"/>
              <a:buChar char="§"/>
              <a:tabLst>
                <a:tab pos="180975" algn="l"/>
              </a:tabLst>
            </a:pP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Орловская</a:t>
            </a:r>
          </a:p>
          <a:p>
            <a:pPr marL="180975" indent="-180975" algn="l">
              <a:buClr>
                <a:schemeClr val="folHlink"/>
              </a:buClr>
              <a:buFont typeface="Wingdings" pitchFamily="2" charset="2"/>
              <a:buChar char="§"/>
              <a:tabLst>
                <a:tab pos="180975" algn="l"/>
              </a:tabLst>
            </a:pP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Рязанская</a:t>
            </a:r>
          </a:p>
          <a:p>
            <a:pPr marL="180975" indent="-180975" algn="l">
              <a:buClr>
                <a:schemeClr val="folHlink"/>
              </a:buClr>
              <a:buFont typeface="Wingdings" pitchFamily="2" charset="2"/>
              <a:buChar char="§"/>
              <a:tabLst>
                <a:tab pos="180975" algn="l"/>
              </a:tabLst>
            </a:pP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Смоленская</a:t>
            </a:r>
          </a:p>
          <a:p>
            <a:pPr marL="180975" indent="-180975" algn="l">
              <a:buClr>
                <a:schemeClr val="folHlink"/>
              </a:buClr>
              <a:buFont typeface="Wingdings" pitchFamily="2" charset="2"/>
              <a:buChar char="§"/>
              <a:tabLst>
                <a:tab pos="180975" algn="l"/>
              </a:tabLst>
            </a:pP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Тверская</a:t>
            </a:r>
          </a:p>
          <a:p>
            <a:pPr marL="180975" indent="-180975" algn="l">
              <a:buClr>
                <a:schemeClr val="folHlink"/>
              </a:buClr>
              <a:buFont typeface="Wingdings" pitchFamily="2" charset="2"/>
              <a:buChar char="§"/>
              <a:tabLst>
                <a:tab pos="180975" algn="l"/>
              </a:tabLst>
            </a:pP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Тульская</a:t>
            </a:r>
          </a:p>
          <a:p>
            <a:pPr marL="180975" indent="-180975" algn="l">
              <a:buClr>
                <a:schemeClr val="folHlink"/>
              </a:buClr>
              <a:buFont typeface="Wingdings" pitchFamily="2" charset="2"/>
              <a:buChar char="§"/>
              <a:tabLst>
                <a:tab pos="180975" algn="l"/>
              </a:tabLst>
            </a:pP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Ярославская</a:t>
            </a:r>
          </a:p>
        </p:txBody>
      </p:sp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6929454" y="3929067"/>
            <a:ext cx="1928826" cy="1115207"/>
            <a:chOff x="1292" y="1480"/>
            <a:chExt cx="1628" cy="2270"/>
          </a:xfrm>
        </p:grpSpPr>
        <p:sp>
          <p:nvSpPr>
            <p:cNvPr id="35" name="AutoShape 20"/>
            <p:cNvSpPr>
              <a:spLocks noChangeArrowheads="1"/>
            </p:cNvSpPr>
            <p:nvPr/>
          </p:nvSpPr>
          <p:spPr bwMode="auto">
            <a:xfrm>
              <a:off x="1292" y="1480"/>
              <a:ext cx="1628" cy="2270"/>
            </a:xfrm>
            <a:prstGeom prst="roundRect">
              <a:avLst>
                <a:gd name="adj" fmla="val 7935"/>
              </a:avLst>
            </a:prstGeom>
            <a:solidFill>
              <a:srgbClr val="FFFFFF">
                <a:alpha val="89803"/>
              </a:srgbClr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200">
                <a:latin typeface="Arial Narrow" pitchFamily="34" charset="0"/>
              </a:endParaRPr>
            </a:p>
          </p:txBody>
        </p:sp>
        <p:sp>
          <p:nvSpPr>
            <p:cNvPr id="36" name="AutoShape 31"/>
            <p:cNvSpPr>
              <a:spLocks noChangeArrowheads="1"/>
            </p:cNvSpPr>
            <p:nvPr/>
          </p:nvSpPr>
          <p:spPr bwMode="auto">
            <a:xfrm>
              <a:off x="1338" y="1570"/>
              <a:ext cx="1497" cy="2054"/>
            </a:xfrm>
            <a:prstGeom prst="roundRect">
              <a:avLst>
                <a:gd name="adj" fmla="val 6366"/>
              </a:avLst>
            </a:prstGeom>
            <a:solidFill>
              <a:srgbClr val="008E00">
                <a:alpha val="1500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200">
                <a:solidFill>
                  <a:schemeClr val="accent2"/>
                </a:solidFill>
                <a:latin typeface="Arial Narrow" pitchFamily="34" charset="0"/>
              </a:endParaRPr>
            </a:p>
          </p:txBody>
        </p:sp>
        <p:sp>
          <p:nvSpPr>
            <p:cNvPr id="37" name="Rectangle 38"/>
            <p:cNvSpPr>
              <a:spLocks noChangeArrowheads="1"/>
            </p:cNvSpPr>
            <p:nvPr/>
          </p:nvSpPr>
          <p:spPr bwMode="auto">
            <a:xfrm>
              <a:off x="1503" y="1642"/>
              <a:ext cx="1316" cy="1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80975" indent="-180975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  <a:tabLst>
                  <a:tab pos="180975" algn="l"/>
                </a:tabLst>
              </a:pPr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Орловская</a:t>
              </a:r>
            </a:p>
            <a:p>
              <a:pPr marL="180975" indent="-180975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  <a:tabLst>
                  <a:tab pos="180975" algn="l"/>
                </a:tabLst>
              </a:pPr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Тульская</a:t>
              </a:r>
            </a:p>
            <a:p>
              <a:pPr marL="180975" indent="-180975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  <a:tabLst>
                  <a:tab pos="180975" algn="l"/>
                </a:tabLst>
              </a:pPr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Ярославская</a:t>
              </a:r>
            </a:p>
            <a:p>
              <a:pPr marL="180975" indent="-180975" algn="l">
                <a:spcBef>
                  <a:spcPct val="20000"/>
                </a:spcBef>
                <a:buClr>
                  <a:schemeClr val="folHlink"/>
                </a:buClr>
                <a:buFont typeface="Wingdings" pitchFamily="2" charset="2"/>
                <a:buChar char="§"/>
                <a:tabLst>
                  <a:tab pos="180975" algn="l"/>
                </a:tabLst>
              </a:pPr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и другие</a:t>
              </a:r>
            </a:p>
          </p:txBody>
        </p:sp>
      </p:grpSp>
      <p:cxnSp>
        <p:nvCxnSpPr>
          <p:cNvPr id="38" name="Прямая соединительная линия 37"/>
          <p:cNvCxnSpPr/>
          <p:nvPr/>
        </p:nvCxnSpPr>
        <p:spPr bwMode="auto">
          <a:xfrm>
            <a:off x="428596" y="5143512"/>
            <a:ext cx="842968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Скругленный прямоугольник 38"/>
          <p:cNvSpPr/>
          <p:nvPr/>
        </p:nvSpPr>
        <p:spPr>
          <a:xfrm>
            <a:off x="857224" y="5214950"/>
            <a:ext cx="8286776" cy="571504"/>
          </a:xfrm>
          <a:prstGeom prst="roundRect">
            <a:avLst/>
          </a:prstGeom>
          <a:noFill/>
          <a:ln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переподготовка врачей учреждения по соответствующей специальности (функциональная диагностика, физиотерапия, рентгенология)</a:t>
            </a:r>
          </a:p>
        </p:txBody>
      </p:sp>
      <p:sp>
        <p:nvSpPr>
          <p:cNvPr id="40" name="Нашивка 39"/>
          <p:cNvSpPr/>
          <p:nvPr/>
        </p:nvSpPr>
        <p:spPr bwMode="auto">
          <a:xfrm>
            <a:off x="571472" y="5286388"/>
            <a:ext cx="214314" cy="214314"/>
          </a:xfrm>
          <a:prstGeom prst="chevron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57224" y="5857892"/>
            <a:ext cx="8286776" cy="357190"/>
          </a:xfrm>
          <a:prstGeom prst="roundRect">
            <a:avLst/>
          </a:prstGeom>
          <a:noFill/>
          <a:ln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обучение специалиста на рабочем месте за счет сил и средств поставщика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57224" y="6357958"/>
            <a:ext cx="8286776" cy="357190"/>
          </a:xfrm>
          <a:prstGeom prst="roundRect">
            <a:avLst/>
          </a:prstGeom>
          <a:noFill/>
          <a:ln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прием на работу по совместительству соответствующих специалистов</a:t>
            </a:r>
            <a:endParaRPr lang="ru-RU" sz="1600" b="1" dirty="0">
              <a:solidFill>
                <a:schemeClr val="tx1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 bwMode="auto">
          <a:xfrm>
            <a:off x="428596" y="5856304"/>
            <a:ext cx="842968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Прямая соединительная линия 43"/>
          <p:cNvCxnSpPr/>
          <p:nvPr/>
        </p:nvCxnSpPr>
        <p:spPr bwMode="auto">
          <a:xfrm>
            <a:off x="428596" y="6284932"/>
            <a:ext cx="842968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Нашивка 44"/>
          <p:cNvSpPr/>
          <p:nvPr/>
        </p:nvSpPr>
        <p:spPr bwMode="auto">
          <a:xfrm>
            <a:off x="571472" y="5929330"/>
            <a:ext cx="214314" cy="214314"/>
          </a:xfrm>
          <a:prstGeom prst="chevron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Нашивка 45"/>
          <p:cNvSpPr/>
          <p:nvPr/>
        </p:nvSpPr>
        <p:spPr bwMode="auto">
          <a:xfrm>
            <a:off x="571472" y="6357958"/>
            <a:ext cx="214314" cy="214314"/>
          </a:xfrm>
          <a:prstGeom prst="chevron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 bwMode="auto">
          <a:xfrm>
            <a:off x="285720" y="2500306"/>
            <a:ext cx="2357454" cy="207170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</a:rPr>
              <a:t>Финансовая поддержка из трех источников финансирования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00431" y="1928802"/>
            <a:ext cx="4286280" cy="785818"/>
          </a:xfrm>
          <a:prstGeom prst="roundRect">
            <a:avLst/>
          </a:prstGeom>
          <a:solidFill>
            <a:srgbClr val="DFEFF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Значительно расширился диапазон лечебно-диагностических возможностей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00431" y="2857496"/>
            <a:ext cx="4286279" cy="1214446"/>
          </a:xfrm>
          <a:prstGeom prst="roundRect">
            <a:avLst/>
          </a:prstGeom>
          <a:solidFill>
            <a:srgbClr val="DFEFF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Активно внедряются современные методы и технологии, что способствует повышению профессионального уровня и авторитета государственной наркологической службы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00430" y="4214818"/>
            <a:ext cx="4357718" cy="1214446"/>
          </a:xfrm>
          <a:prstGeom prst="roundRect">
            <a:avLst/>
          </a:prstGeom>
          <a:solidFill>
            <a:srgbClr val="DFEFF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Улучшаются условия пребывания наркологических больных, что является дополнительной мотивацией для их обращения в государственные наркологические учреждения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 bwMode="auto">
          <a:xfrm>
            <a:off x="2786050" y="2786058"/>
            <a:ext cx="571504" cy="150019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1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1928802"/>
            <a:ext cx="1198585" cy="788612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050" name="Picture 2" descr="http://www.noris-mdn.com/wp-content/uploads/2010/11/MD24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3000372"/>
            <a:ext cx="1214446" cy="94664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2054" name="Picture 6" descr="http://knd.e-zab.ru/sites/default/files/otdelenie/1_otdeleni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4353144"/>
            <a:ext cx="1214446" cy="93324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12" name="Line 33"/>
          <p:cNvSpPr>
            <a:spLocks noChangeShapeType="1"/>
          </p:cNvSpPr>
          <p:nvPr/>
        </p:nvSpPr>
        <p:spPr bwMode="black">
          <a:xfrm>
            <a:off x="3491881" y="2780928"/>
            <a:ext cx="4320480" cy="0"/>
          </a:xfrm>
          <a:prstGeom prst="line">
            <a:avLst/>
          </a:prstGeom>
          <a:noFill/>
          <a:ln w="9525">
            <a:solidFill>
              <a:srgbClr val="080808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Line 33"/>
          <p:cNvSpPr>
            <a:spLocks noChangeShapeType="1"/>
          </p:cNvSpPr>
          <p:nvPr/>
        </p:nvSpPr>
        <p:spPr bwMode="black">
          <a:xfrm>
            <a:off x="3491880" y="4149080"/>
            <a:ext cx="4320480" cy="0"/>
          </a:xfrm>
          <a:prstGeom prst="line">
            <a:avLst/>
          </a:prstGeom>
          <a:noFill/>
          <a:ln w="9525">
            <a:solidFill>
              <a:srgbClr val="080808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p:blipFill>
        <p:spPr bwMode="auto">
          <a:xfrm>
            <a:off x="2771800" y="1772816"/>
            <a:ext cx="6103361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332656"/>
            <a:ext cx="7344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Ключевые проблемные зоны в регионах ЦФО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(показатели ниже средних по ЦФО)</a:t>
            </a: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500034" y="1858504"/>
            <a:ext cx="134938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500034" y="2434568"/>
            <a:ext cx="134938" cy="149225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500034" y="3011773"/>
            <a:ext cx="134938" cy="14287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16058" y="171448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Оснащенность оборудованием </a:t>
            </a:r>
            <a:r>
              <a:rPr lang="en-US" sz="1200" dirty="0" smtClean="0"/>
              <a:t>&lt;</a:t>
            </a:r>
            <a:r>
              <a:rPr lang="ru-RU" sz="1200" dirty="0" smtClean="0"/>
              <a:t> 60%</a:t>
            </a:r>
            <a:endParaRPr lang="ru-RU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716058" y="2260935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Нехватка площадей</a:t>
            </a:r>
            <a:endParaRPr lang="ru-RU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716058" y="2938624"/>
            <a:ext cx="1372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Дефицит кадров</a:t>
            </a:r>
            <a:endParaRPr lang="ru-RU" sz="1200" dirty="0"/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4860032" y="2204864"/>
            <a:ext cx="134938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8" name="AutoShape 28"/>
          <p:cNvSpPr>
            <a:spLocks noChangeArrowheads="1"/>
          </p:cNvSpPr>
          <p:nvPr/>
        </p:nvSpPr>
        <p:spPr bwMode="auto">
          <a:xfrm>
            <a:off x="5286380" y="1714488"/>
            <a:ext cx="866376" cy="360040"/>
          </a:xfrm>
          <a:prstGeom prst="wedgeRectCallout">
            <a:avLst>
              <a:gd name="adj1" fmla="val -72367"/>
              <a:gd name="adj2" fmla="val 113970"/>
            </a:avLst>
          </a:prstGeom>
          <a:solidFill>
            <a:srgbClr val="FFFFFF"/>
          </a:solidFill>
          <a:ln w="9525">
            <a:solidFill>
              <a:srgbClr val="00153E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000" b="1" dirty="0" smtClean="0">
                <a:solidFill>
                  <a:srgbClr val="00153E"/>
                </a:solidFill>
                <a:cs typeface="Times New Roman" pitchFamily="18" charset="0"/>
              </a:rPr>
              <a:t>Тверская область</a:t>
            </a:r>
            <a:endParaRPr lang="ru-RU" sz="1000" b="1" dirty="0">
              <a:solidFill>
                <a:srgbClr val="00153E"/>
              </a:solidFill>
            </a:endParaRPr>
          </a:p>
        </p:txBody>
      </p:sp>
      <p:sp>
        <p:nvSpPr>
          <p:cNvPr id="29" name="AutoShape 28"/>
          <p:cNvSpPr>
            <a:spLocks noChangeArrowheads="1"/>
          </p:cNvSpPr>
          <p:nvPr/>
        </p:nvSpPr>
        <p:spPr bwMode="auto">
          <a:xfrm>
            <a:off x="1619672" y="4077072"/>
            <a:ext cx="866376" cy="360040"/>
          </a:xfrm>
          <a:prstGeom prst="wedgeRectCallout">
            <a:avLst>
              <a:gd name="adj1" fmla="val 136983"/>
              <a:gd name="adj2" fmla="val 46929"/>
            </a:avLst>
          </a:prstGeom>
          <a:solidFill>
            <a:srgbClr val="FFFFFF"/>
          </a:solidFill>
          <a:ln w="9525">
            <a:solidFill>
              <a:srgbClr val="00153E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000" b="1" dirty="0" smtClean="0">
                <a:solidFill>
                  <a:srgbClr val="00153E"/>
                </a:solidFill>
                <a:cs typeface="Times New Roman" pitchFamily="18" charset="0"/>
              </a:rPr>
              <a:t>Курская область</a:t>
            </a:r>
            <a:endParaRPr lang="ru-RU" sz="1000" b="1" dirty="0">
              <a:solidFill>
                <a:srgbClr val="00153E"/>
              </a:solidFill>
            </a:endParaRPr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3275856" y="4437112"/>
            <a:ext cx="134938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6021238" y="3933056"/>
            <a:ext cx="134938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32" name="AutoShape 28"/>
          <p:cNvSpPr>
            <a:spLocks noChangeArrowheads="1"/>
          </p:cNvSpPr>
          <p:nvPr/>
        </p:nvSpPr>
        <p:spPr bwMode="auto">
          <a:xfrm>
            <a:off x="7020272" y="4149080"/>
            <a:ext cx="1191267" cy="360040"/>
          </a:xfrm>
          <a:prstGeom prst="wedgeRectCallout">
            <a:avLst>
              <a:gd name="adj1" fmla="val -95848"/>
              <a:gd name="adj2" fmla="val -80245"/>
            </a:avLst>
          </a:prstGeom>
          <a:solidFill>
            <a:srgbClr val="FFFFFF"/>
          </a:solidFill>
          <a:ln w="9525">
            <a:solidFill>
              <a:srgbClr val="00153E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000" b="1" dirty="0" smtClean="0">
                <a:solidFill>
                  <a:srgbClr val="00153E"/>
                </a:solidFill>
                <a:cs typeface="Times New Roman" pitchFamily="18" charset="0"/>
              </a:rPr>
              <a:t>Владимирская область</a:t>
            </a:r>
            <a:endParaRPr lang="ru-RU" sz="1000" b="1" dirty="0">
              <a:solidFill>
                <a:srgbClr val="00153E"/>
              </a:solidFill>
            </a:endParaRP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4211960" y="4365104"/>
            <a:ext cx="134938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34" name="AutoShape 28"/>
          <p:cNvSpPr>
            <a:spLocks noChangeArrowheads="1"/>
          </p:cNvSpPr>
          <p:nvPr/>
        </p:nvSpPr>
        <p:spPr bwMode="auto">
          <a:xfrm>
            <a:off x="1763688" y="4869160"/>
            <a:ext cx="1082970" cy="360040"/>
          </a:xfrm>
          <a:prstGeom prst="wedgeRectCallout">
            <a:avLst>
              <a:gd name="adj1" fmla="val 169986"/>
              <a:gd name="adj2" fmla="val -151039"/>
            </a:avLst>
          </a:prstGeom>
          <a:solidFill>
            <a:srgbClr val="FFFFFF"/>
          </a:solidFill>
          <a:ln w="9525">
            <a:solidFill>
              <a:srgbClr val="00153E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000" b="1" dirty="0" smtClean="0">
                <a:solidFill>
                  <a:srgbClr val="00153E"/>
                </a:solidFill>
                <a:cs typeface="Times New Roman" pitchFamily="18" charset="0"/>
              </a:rPr>
              <a:t>Орловская область</a:t>
            </a:r>
            <a:endParaRPr lang="ru-RU" sz="1000" b="1" dirty="0">
              <a:solidFill>
                <a:srgbClr val="00153E"/>
              </a:solidFill>
            </a:endParaRPr>
          </a:p>
        </p:txBody>
      </p:sp>
      <p:sp>
        <p:nvSpPr>
          <p:cNvPr id="35" name="Rectangle 15"/>
          <p:cNvSpPr>
            <a:spLocks noChangeArrowheads="1"/>
          </p:cNvSpPr>
          <p:nvPr/>
        </p:nvSpPr>
        <p:spPr bwMode="auto">
          <a:xfrm>
            <a:off x="5364088" y="5085184"/>
            <a:ext cx="134938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36" name="AutoShape 28"/>
          <p:cNvSpPr>
            <a:spLocks noChangeArrowheads="1"/>
          </p:cNvSpPr>
          <p:nvPr/>
        </p:nvSpPr>
        <p:spPr bwMode="auto">
          <a:xfrm>
            <a:off x="6072198" y="5357826"/>
            <a:ext cx="1082970" cy="360040"/>
          </a:xfrm>
          <a:prstGeom prst="wedgeRectCallout">
            <a:avLst>
              <a:gd name="adj1" fmla="val -87645"/>
              <a:gd name="adj2" fmla="val -78943"/>
            </a:avLst>
          </a:prstGeom>
          <a:solidFill>
            <a:srgbClr val="FFFFFF"/>
          </a:solidFill>
          <a:ln w="9525">
            <a:solidFill>
              <a:srgbClr val="00153E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000" b="1" dirty="0" smtClean="0">
                <a:solidFill>
                  <a:srgbClr val="00153E"/>
                </a:solidFill>
                <a:cs typeface="Times New Roman" pitchFamily="18" charset="0"/>
              </a:rPr>
              <a:t>Тамбовская область</a:t>
            </a:r>
            <a:endParaRPr lang="ru-RU" sz="1000" b="1" dirty="0">
              <a:solidFill>
                <a:srgbClr val="00153E"/>
              </a:solidFill>
            </a:endParaRPr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5580112" y="3212976"/>
            <a:ext cx="134938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38" name="AutoShape 28"/>
          <p:cNvSpPr>
            <a:spLocks noChangeArrowheads="1"/>
          </p:cNvSpPr>
          <p:nvPr/>
        </p:nvSpPr>
        <p:spPr bwMode="auto">
          <a:xfrm>
            <a:off x="6858016" y="2000240"/>
            <a:ext cx="1082970" cy="360040"/>
          </a:xfrm>
          <a:prstGeom prst="wedgeRectCallout">
            <a:avLst>
              <a:gd name="adj1" fmla="val -149555"/>
              <a:gd name="adj2" fmla="val 273325"/>
            </a:avLst>
          </a:prstGeom>
          <a:solidFill>
            <a:srgbClr val="FFFFFF"/>
          </a:solidFill>
          <a:ln w="9525">
            <a:solidFill>
              <a:srgbClr val="00153E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000" b="1" dirty="0" smtClean="0">
                <a:solidFill>
                  <a:srgbClr val="00153E"/>
                </a:solidFill>
                <a:cs typeface="Times New Roman" pitchFamily="18" charset="0"/>
              </a:rPr>
              <a:t>Московская  область</a:t>
            </a:r>
            <a:endParaRPr lang="ru-RU" sz="1000" b="1" dirty="0">
              <a:solidFill>
                <a:srgbClr val="00153E"/>
              </a:solidFill>
            </a:endParaRPr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3419872" y="4437112"/>
            <a:ext cx="134938" cy="149225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0" name="Rectangle 17"/>
          <p:cNvSpPr>
            <a:spLocks noChangeArrowheads="1"/>
          </p:cNvSpPr>
          <p:nvPr/>
        </p:nvSpPr>
        <p:spPr bwMode="auto">
          <a:xfrm>
            <a:off x="3635896" y="5445224"/>
            <a:ext cx="134938" cy="149225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" name="AutoShape 28"/>
          <p:cNvSpPr>
            <a:spLocks noChangeArrowheads="1"/>
          </p:cNvSpPr>
          <p:nvPr/>
        </p:nvSpPr>
        <p:spPr bwMode="auto">
          <a:xfrm>
            <a:off x="2300613" y="5733256"/>
            <a:ext cx="1191267" cy="360040"/>
          </a:xfrm>
          <a:prstGeom prst="wedgeRectCallout">
            <a:avLst>
              <a:gd name="adj1" fmla="val 62472"/>
              <a:gd name="adj2" fmla="val -95184"/>
            </a:avLst>
          </a:prstGeom>
          <a:solidFill>
            <a:srgbClr val="FFFFFF"/>
          </a:solidFill>
          <a:ln w="9525">
            <a:solidFill>
              <a:srgbClr val="00153E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000" b="1" dirty="0" smtClean="0">
                <a:solidFill>
                  <a:srgbClr val="00153E"/>
                </a:solidFill>
                <a:cs typeface="Times New Roman" pitchFamily="18" charset="0"/>
              </a:rPr>
              <a:t>Белгородская область</a:t>
            </a:r>
            <a:endParaRPr lang="ru-RU" sz="1000" b="1" dirty="0">
              <a:solidFill>
                <a:srgbClr val="00153E"/>
              </a:solidFill>
            </a:endParaRPr>
          </a:p>
        </p:txBody>
      </p:sp>
      <p:sp>
        <p:nvSpPr>
          <p:cNvPr id="42" name="AutoShape 28"/>
          <p:cNvSpPr>
            <a:spLocks noChangeArrowheads="1"/>
          </p:cNvSpPr>
          <p:nvPr/>
        </p:nvSpPr>
        <p:spPr bwMode="auto">
          <a:xfrm>
            <a:off x="1763688" y="3429000"/>
            <a:ext cx="974673" cy="360040"/>
          </a:xfrm>
          <a:prstGeom prst="wedgeRectCallout">
            <a:avLst>
              <a:gd name="adj1" fmla="val 96826"/>
              <a:gd name="adj2" fmla="val -10117"/>
            </a:avLst>
          </a:prstGeom>
          <a:solidFill>
            <a:srgbClr val="FFFFFF"/>
          </a:solidFill>
          <a:ln w="9525">
            <a:solidFill>
              <a:srgbClr val="00153E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000" b="1" dirty="0" smtClean="0">
                <a:solidFill>
                  <a:srgbClr val="00153E"/>
                </a:solidFill>
                <a:cs typeface="Times New Roman" pitchFamily="18" charset="0"/>
              </a:rPr>
              <a:t>Брянская область</a:t>
            </a:r>
            <a:endParaRPr lang="ru-RU" sz="1000" b="1" dirty="0">
              <a:solidFill>
                <a:srgbClr val="00153E"/>
              </a:solidFill>
            </a:endParaRPr>
          </a:p>
        </p:txBody>
      </p:sp>
      <p:sp>
        <p:nvSpPr>
          <p:cNvPr id="43" name="Rectangle 17"/>
          <p:cNvSpPr>
            <a:spLocks noChangeArrowheads="1"/>
          </p:cNvSpPr>
          <p:nvPr/>
        </p:nvSpPr>
        <p:spPr bwMode="auto">
          <a:xfrm>
            <a:off x="3275856" y="3501008"/>
            <a:ext cx="134938" cy="149225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4" name="Rectangle 17"/>
          <p:cNvSpPr>
            <a:spLocks noChangeArrowheads="1"/>
          </p:cNvSpPr>
          <p:nvPr/>
        </p:nvSpPr>
        <p:spPr bwMode="auto">
          <a:xfrm>
            <a:off x="6156176" y="3933056"/>
            <a:ext cx="134938" cy="149225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5" name="Rectangle 14"/>
          <p:cNvSpPr>
            <a:spLocks noChangeArrowheads="1"/>
          </p:cNvSpPr>
          <p:nvPr/>
        </p:nvSpPr>
        <p:spPr bwMode="auto">
          <a:xfrm>
            <a:off x="6300192" y="3933056"/>
            <a:ext cx="134938" cy="14287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6" name="AutoShape 28"/>
          <p:cNvSpPr>
            <a:spLocks noChangeArrowheads="1"/>
          </p:cNvSpPr>
          <p:nvPr/>
        </p:nvSpPr>
        <p:spPr bwMode="auto">
          <a:xfrm>
            <a:off x="2876677" y="6237312"/>
            <a:ext cx="1191267" cy="360040"/>
          </a:xfrm>
          <a:prstGeom prst="wedgeRectCallout">
            <a:avLst>
              <a:gd name="adj1" fmla="val 52286"/>
              <a:gd name="adj2" fmla="val -157432"/>
            </a:avLst>
          </a:prstGeom>
          <a:solidFill>
            <a:srgbClr val="FFFFFF"/>
          </a:solidFill>
          <a:ln w="9525">
            <a:solidFill>
              <a:srgbClr val="00153E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000" b="1" dirty="0" smtClean="0">
                <a:solidFill>
                  <a:srgbClr val="00153E"/>
                </a:solidFill>
                <a:cs typeface="Times New Roman" pitchFamily="18" charset="0"/>
              </a:rPr>
              <a:t>Воронежская область</a:t>
            </a:r>
            <a:endParaRPr lang="ru-RU" sz="1000" b="1" dirty="0">
              <a:solidFill>
                <a:srgbClr val="00153E"/>
              </a:solidFill>
            </a:endParaRPr>
          </a:p>
        </p:txBody>
      </p:sp>
      <p:sp>
        <p:nvSpPr>
          <p:cNvPr id="47" name="Rectangle 17"/>
          <p:cNvSpPr>
            <a:spLocks noChangeArrowheads="1"/>
          </p:cNvSpPr>
          <p:nvPr/>
        </p:nvSpPr>
        <p:spPr bwMode="auto">
          <a:xfrm>
            <a:off x="3995936" y="5661248"/>
            <a:ext cx="134938" cy="149225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8" name="Rectangle 14"/>
          <p:cNvSpPr>
            <a:spLocks noChangeArrowheads="1"/>
          </p:cNvSpPr>
          <p:nvPr/>
        </p:nvSpPr>
        <p:spPr bwMode="auto">
          <a:xfrm>
            <a:off x="4139952" y="5661248"/>
            <a:ext cx="134938" cy="14287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9" name="AutoShape 28"/>
          <p:cNvSpPr>
            <a:spLocks noChangeArrowheads="1"/>
          </p:cNvSpPr>
          <p:nvPr/>
        </p:nvSpPr>
        <p:spPr bwMode="auto">
          <a:xfrm>
            <a:off x="2301183" y="2708920"/>
            <a:ext cx="974673" cy="360040"/>
          </a:xfrm>
          <a:prstGeom prst="wedgeRectCallout">
            <a:avLst>
              <a:gd name="adj1" fmla="val 146116"/>
              <a:gd name="adj2" fmla="val 160944"/>
            </a:avLst>
          </a:prstGeom>
          <a:solidFill>
            <a:srgbClr val="FFFFFF"/>
          </a:solidFill>
          <a:ln w="9525">
            <a:solidFill>
              <a:srgbClr val="00153E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000" b="1" dirty="0" smtClean="0">
                <a:solidFill>
                  <a:srgbClr val="00153E"/>
                </a:solidFill>
                <a:cs typeface="Times New Roman" pitchFamily="18" charset="0"/>
              </a:rPr>
              <a:t>Калужская область</a:t>
            </a:r>
            <a:endParaRPr lang="ru-RU" sz="1000" b="1" dirty="0">
              <a:solidFill>
                <a:srgbClr val="00153E"/>
              </a:solidFill>
            </a:endParaRPr>
          </a:p>
        </p:txBody>
      </p:sp>
      <p:sp>
        <p:nvSpPr>
          <p:cNvPr id="50" name="Rectangle 17"/>
          <p:cNvSpPr>
            <a:spLocks noChangeArrowheads="1"/>
          </p:cNvSpPr>
          <p:nvPr/>
        </p:nvSpPr>
        <p:spPr bwMode="auto">
          <a:xfrm>
            <a:off x="4283968" y="3501008"/>
            <a:ext cx="134938" cy="149225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1" name="AutoShape 28"/>
          <p:cNvSpPr>
            <a:spLocks noChangeArrowheads="1"/>
          </p:cNvSpPr>
          <p:nvPr/>
        </p:nvSpPr>
        <p:spPr bwMode="auto">
          <a:xfrm>
            <a:off x="7858148" y="2500306"/>
            <a:ext cx="1082970" cy="360040"/>
          </a:xfrm>
          <a:prstGeom prst="wedgeRectCallout">
            <a:avLst>
              <a:gd name="adj1" fmla="val -96021"/>
              <a:gd name="adj2" fmla="val 141360"/>
            </a:avLst>
          </a:prstGeom>
          <a:solidFill>
            <a:srgbClr val="FFFFFF"/>
          </a:solidFill>
          <a:ln w="9525">
            <a:solidFill>
              <a:srgbClr val="00153E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000" b="1" dirty="0" smtClean="0">
                <a:solidFill>
                  <a:srgbClr val="00153E"/>
                </a:solidFill>
                <a:cs typeface="Times New Roman" pitchFamily="18" charset="0"/>
              </a:rPr>
              <a:t>Костромская область</a:t>
            </a:r>
            <a:endParaRPr lang="ru-RU" sz="1000" b="1" dirty="0">
              <a:solidFill>
                <a:srgbClr val="00153E"/>
              </a:solidFill>
            </a:endParaRPr>
          </a:p>
        </p:txBody>
      </p:sp>
      <p:sp>
        <p:nvSpPr>
          <p:cNvPr id="52" name="Rectangle 17"/>
          <p:cNvSpPr>
            <a:spLocks noChangeArrowheads="1"/>
          </p:cNvSpPr>
          <p:nvPr/>
        </p:nvSpPr>
        <p:spPr bwMode="auto">
          <a:xfrm>
            <a:off x="7308304" y="3284984"/>
            <a:ext cx="134938" cy="149225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3" name="Rectangle 14"/>
          <p:cNvSpPr>
            <a:spLocks noChangeArrowheads="1"/>
          </p:cNvSpPr>
          <p:nvPr/>
        </p:nvSpPr>
        <p:spPr bwMode="auto">
          <a:xfrm>
            <a:off x="4644008" y="5013176"/>
            <a:ext cx="134938" cy="14287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4" name="AutoShape 28"/>
          <p:cNvSpPr>
            <a:spLocks noChangeArrowheads="1"/>
          </p:cNvSpPr>
          <p:nvPr/>
        </p:nvSpPr>
        <p:spPr bwMode="auto">
          <a:xfrm>
            <a:off x="4991508" y="6069356"/>
            <a:ext cx="866376" cy="360040"/>
          </a:xfrm>
          <a:prstGeom prst="wedgeRectCallout">
            <a:avLst>
              <a:gd name="adj1" fmla="val -78637"/>
              <a:gd name="adj2" fmla="val -292556"/>
            </a:avLst>
          </a:prstGeom>
          <a:solidFill>
            <a:srgbClr val="FFFFFF"/>
          </a:solidFill>
          <a:ln w="9525">
            <a:solidFill>
              <a:srgbClr val="00153E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000" b="1" dirty="0" smtClean="0">
                <a:solidFill>
                  <a:srgbClr val="00153E"/>
                </a:solidFill>
                <a:cs typeface="Times New Roman" pitchFamily="18" charset="0"/>
              </a:rPr>
              <a:t>Липецкая</a:t>
            </a:r>
          </a:p>
          <a:p>
            <a:pPr eaLnBrk="0" hangingPunct="0"/>
            <a:r>
              <a:rPr lang="ru-RU" sz="1000" b="1" dirty="0" smtClean="0">
                <a:solidFill>
                  <a:srgbClr val="00153E"/>
                </a:solidFill>
                <a:cs typeface="Times New Roman" pitchFamily="18" charset="0"/>
              </a:rPr>
              <a:t>область</a:t>
            </a:r>
            <a:endParaRPr lang="ru-RU" sz="1000" b="1" dirty="0">
              <a:solidFill>
                <a:srgbClr val="00153E"/>
              </a:solidFill>
            </a:endParaRPr>
          </a:p>
        </p:txBody>
      </p:sp>
      <p:sp>
        <p:nvSpPr>
          <p:cNvPr id="55" name="Rectangle 14"/>
          <p:cNvSpPr>
            <a:spLocks noChangeArrowheads="1"/>
          </p:cNvSpPr>
          <p:nvPr/>
        </p:nvSpPr>
        <p:spPr bwMode="auto">
          <a:xfrm>
            <a:off x="3419872" y="3501008"/>
            <a:ext cx="134938" cy="14287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6" name="Rectangle 14"/>
          <p:cNvSpPr>
            <a:spLocks noChangeArrowheads="1"/>
          </p:cNvSpPr>
          <p:nvPr/>
        </p:nvSpPr>
        <p:spPr bwMode="auto">
          <a:xfrm>
            <a:off x="4427984" y="3501008"/>
            <a:ext cx="134938" cy="14287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7" name="Rectangle 14"/>
          <p:cNvSpPr>
            <a:spLocks noChangeArrowheads="1"/>
          </p:cNvSpPr>
          <p:nvPr/>
        </p:nvSpPr>
        <p:spPr bwMode="auto">
          <a:xfrm>
            <a:off x="7452320" y="3284984"/>
            <a:ext cx="134938" cy="14287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8" name="Rectangle 14"/>
          <p:cNvSpPr>
            <a:spLocks noChangeArrowheads="1"/>
          </p:cNvSpPr>
          <p:nvPr/>
        </p:nvSpPr>
        <p:spPr bwMode="auto">
          <a:xfrm>
            <a:off x="5508104" y="5085184"/>
            <a:ext cx="134938" cy="14287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9" name="AutoShape 28"/>
          <p:cNvSpPr>
            <a:spLocks noChangeArrowheads="1"/>
          </p:cNvSpPr>
          <p:nvPr/>
        </p:nvSpPr>
        <p:spPr bwMode="auto">
          <a:xfrm>
            <a:off x="6660232" y="4725144"/>
            <a:ext cx="1082970" cy="360040"/>
          </a:xfrm>
          <a:prstGeom prst="wedgeRectCallout">
            <a:avLst>
              <a:gd name="adj1" fmla="val -207366"/>
              <a:gd name="adj2" fmla="val -185081"/>
            </a:avLst>
          </a:prstGeom>
          <a:solidFill>
            <a:srgbClr val="FFFFFF"/>
          </a:solidFill>
          <a:ln w="9525">
            <a:solidFill>
              <a:srgbClr val="00153E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000" b="1" dirty="0" smtClean="0">
                <a:solidFill>
                  <a:srgbClr val="00153E"/>
                </a:solidFill>
                <a:cs typeface="Times New Roman" pitchFamily="18" charset="0"/>
              </a:rPr>
              <a:t>Тверская область</a:t>
            </a:r>
            <a:endParaRPr lang="ru-RU" sz="1000" b="1" dirty="0">
              <a:solidFill>
                <a:srgbClr val="00153E"/>
              </a:solidFill>
            </a:endParaRPr>
          </a:p>
        </p:txBody>
      </p:sp>
      <p:sp>
        <p:nvSpPr>
          <p:cNvPr id="60" name="Rectangle 14"/>
          <p:cNvSpPr>
            <a:spLocks noChangeArrowheads="1"/>
          </p:cNvSpPr>
          <p:nvPr/>
        </p:nvSpPr>
        <p:spPr bwMode="auto">
          <a:xfrm>
            <a:off x="4788024" y="4149080"/>
            <a:ext cx="134938" cy="14287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3034680" cy="504056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Планы 2013 года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1619672" y="2636912"/>
            <a:ext cx="2016224" cy="50405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EAEAEA"/>
              </a:gs>
              <a:gs pos="100000">
                <a:schemeClr val="bg1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602160" y="2060848"/>
            <a:ext cx="2033736" cy="50405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EAEAEA"/>
              </a:gs>
              <a:gs pos="100000">
                <a:schemeClr val="bg1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gray">
          <a:xfrm>
            <a:off x="471736" y="2115841"/>
            <a:ext cx="1579984" cy="377055"/>
          </a:xfrm>
          <a:prstGeom prst="homePlate">
            <a:avLst>
              <a:gd name="adj" fmla="val 39951"/>
            </a:avLst>
          </a:prstGeom>
          <a:solidFill>
            <a:schemeClr val="accent3">
              <a:lumMod val="75000"/>
            </a:schemeClr>
          </a:soli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gray">
          <a:xfrm>
            <a:off x="470148" y="2708920"/>
            <a:ext cx="1581572" cy="360040"/>
          </a:xfrm>
          <a:prstGeom prst="homePlate">
            <a:avLst>
              <a:gd name="adj" fmla="val 40072"/>
            </a:avLst>
          </a:prstGeom>
          <a:solidFill>
            <a:schemeClr val="accent3">
              <a:lumMod val="75000"/>
            </a:schemeClr>
          </a:soli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white">
          <a:xfrm>
            <a:off x="395536" y="2708920"/>
            <a:ext cx="158417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rgbClr val="F8F8F8"/>
                </a:solidFill>
              </a:rPr>
              <a:t>3,6 млн.руб.</a:t>
            </a:r>
            <a:endParaRPr lang="en-US" sz="1400" b="1" dirty="0">
              <a:solidFill>
                <a:srgbClr val="F8F8F8"/>
              </a:solidFill>
            </a:endParaRPr>
          </a:p>
        </p:txBody>
      </p:sp>
      <p:sp>
        <p:nvSpPr>
          <p:cNvPr id="9" name="AutoShape 18"/>
          <p:cNvSpPr>
            <a:spLocks noChangeArrowheads="1"/>
          </p:cNvSpPr>
          <p:nvPr/>
        </p:nvSpPr>
        <p:spPr bwMode="auto">
          <a:xfrm>
            <a:off x="1619672" y="3789040"/>
            <a:ext cx="2016224" cy="50405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EAEAEA"/>
              </a:gs>
              <a:gs pos="100000">
                <a:schemeClr val="bg1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" name="AutoShape 19"/>
          <p:cNvSpPr>
            <a:spLocks noChangeArrowheads="1"/>
          </p:cNvSpPr>
          <p:nvPr/>
        </p:nvSpPr>
        <p:spPr bwMode="auto">
          <a:xfrm>
            <a:off x="1619672" y="3212976"/>
            <a:ext cx="2016224" cy="50405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EAEAEA"/>
              </a:gs>
              <a:gs pos="100000">
                <a:schemeClr val="bg1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1" name="AutoShape 20"/>
          <p:cNvSpPr>
            <a:spLocks noChangeArrowheads="1"/>
          </p:cNvSpPr>
          <p:nvPr/>
        </p:nvSpPr>
        <p:spPr bwMode="gray">
          <a:xfrm>
            <a:off x="470148" y="3284985"/>
            <a:ext cx="1581572" cy="360039"/>
          </a:xfrm>
          <a:prstGeom prst="homePlate">
            <a:avLst>
              <a:gd name="adj" fmla="val 39951"/>
            </a:avLst>
          </a:prstGeom>
          <a:solidFill>
            <a:schemeClr val="accent3">
              <a:lumMod val="75000"/>
            </a:schemeClr>
          </a:soli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white">
          <a:xfrm>
            <a:off x="395536" y="3284984"/>
            <a:ext cx="14478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rgbClr val="F8F8F8"/>
                </a:solidFill>
              </a:rPr>
              <a:t>2 млн.руб.</a:t>
            </a:r>
            <a:endParaRPr lang="en-US" sz="1400" b="1" dirty="0">
              <a:solidFill>
                <a:srgbClr val="F8F8F8"/>
              </a:solidFill>
            </a:endParaRPr>
          </a:p>
        </p:txBody>
      </p:sp>
      <p:sp>
        <p:nvSpPr>
          <p:cNvPr id="13" name="AutoShape 22"/>
          <p:cNvSpPr>
            <a:spLocks noChangeArrowheads="1"/>
          </p:cNvSpPr>
          <p:nvPr/>
        </p:nvSpPr>
        <p:spPr bwMode="gray">
          <a:xfrm>
            <a:off x="470148" y="3861048"/>
            <a:ext cx="1581571" cy="360040"/>
          </a:xfrm>
          <a:prstGeom prst="homePlate">
            <a:avLst>
              <a:gd name="adj" fmla="val 40072"/>
            </a:avLst>
          </a:prstGeom>
          <a:solidFill>
            <a:schemeClr val="accent3">
              <a:lumMod val="75000"/>
            </a:schemeClr>
          </a:soli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white">
          <a:xfrm>
            <a:off x="395536" y="3861048"/>
            <a:ext cx="14478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rgbClr val="F8F8F8"/>
                </a:solidFill>
              </a:rPr>
              <a:t>1,7 млн.руб.</a:t>
            </a:r>
            <a:endParaRPr lang="en-US" sz="1400" b="1" dirty="0">
              <a:solidFill>
                <a:srgbClr val="F8F8F8"/>
              </a:solidFill>
            </a:endParaRP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gray">
          <a:xfrm>
            <a:off x="2081015" y="2215897"/>
            <a:ext cx="1554881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 smtClean="0">
                <a:solidFill>
                  <a:srgbClr val="000000"/>
                </a:solidFill>
              </a:rPr>
              <a:t>ЛИПЕЦКАЯ 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gray">
          <a:xfrm>
            <a:off x="2051721" y="2791961"/>
            <a:ext cx="129614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200" b="1" cap="all" dirty="0" smtClean="0">
                <a:solidFill>
                  <a:srgbClr val="000000"/>
                </a:solidFill>
              </a:rPr>
              <a:t>Курская</a:t>
            </a:r>
            <a:endParaRPr lang="en-US" sz="1200" b="1" cap="all" dirty="0">
              <a:solidFill>
                <a:srgbClr val="000000"/>
              </a:solidFill>
            </a:endParaRP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gray">
          <a:xfrm>
            <a:off x="2044502" y="3368025"/>
            <a:ext cx="173541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200" b="1" cap="all" dirty="0" smtClean="0">
                <a:solidFill>
                  <a:srgbClr val="000000"/>
                </a:solidFill>
              </a:rPr>
              <a:t>Белгородская</a:t>
            </a:r>
            <a:endParaRPr lang="en-US" sz="1200" b="1" cap="all" dirty="0">
              <a:solidFill>
                <a:srgbClr val="000000"/>
              </a:solidFill>
            </a:endParaRP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gray">
          <a:xfrm>
            <a:off x="2044502" y="3933056"/>
            <a:ext cx="173541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200" b="1" cap="all" dirty="0" smtClean="0">
                <a:solidFill>
                  <a:srgbClr val="000000"/>
                </a:solidFill>
              </a:rPr>
              <a:t>СМОЛЕНСКАЯ</a:t>
            </a:r>
            <a:endParaRPr lang="en-US" sz="1200" b="1" cap="all" dirty="0">
              <a:solidFill>
                <a:srgbClr val="000000"/>
              </a:solidFill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white">
          <a:xfrm>
            <a:off x="459904" y="2132856"/>
            <a:ext cx="14478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rgbClr val="F8F8F8"/>
                </a:solidFill>
              </a:rPr>
              <a:t>6,2 млн.руб.</a:t>
            </a:r>
            <a:endParaRPr lang="en-US" sz="1400" b="1" dirty="0">
              <a:solidFill>
                <a:srgbClr val="F8F8F8"/>
              </a:solidFill>
            </a:endParaRP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1619672" y="4365104"/>
            <a:ext cx="2016224" cy="50405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EAEAEA"/>
              </a:gs>
              <a:gs pos="100000">
                <a:schemeClr val="bg1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1" name="AutoShape 22"/>
          <p:cNvSpPr>
            <a:spLocks noChangeArrowheads="1"/>
          </p:cNvSpPr>
          <p:nvPr/>
        </p:nvSpPr>
        <p:spPr bwMode="gray">
          <a:xfrm>
            <a:off x="470148" y="4437113"/>
            <a:ext cx="1581571" cy="360039"/>
          </a:xfrm>
          <a:prstGeom prst="homePlate">
            <a:avLst>
              <a:gd name="adj" fmla="val 40072"/>
            </a:avLst>
          </a:prstGeom>
          <a:solidFill>
            <a:schemeClr val="accent3">
              <a:lumMod val="75000"/>
            </a:schemeClr>
          </a:soli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white">
          <a:xfrm>
            <a:off x="395536" y="4489375"/>
            <a:ext cx="158417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rgbClr val="F8F8F8"/>
                </a:solidFill>
              </a:rPr>
              <a:t>0,75 млн.руб.</a:t>
            </a:r>
            <a:endParaRPr lang="en-US" sz="1400" b="1" dirty="0">
              <a:solidFill>
                <a:srgbClr val="F8F8F8"/>
              </a:solidFill>
            </a:endParaRP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gray">
          <a:xfrm>
            <a:off x="2044502" y="4509120"/>
            <a:ext cx="173541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200" b="1" cap="all" dirty="0" smtClean="0">
                <a:solidFill>
                  <a:srgbClr val="000000"/>
                </a:solidFill>
              </a:rPr>
              <a:t>ТВЕРСКАЯ</a:t>
            </a:r>
            <a:endParaRPr lang="en-US" sz="1200" b="1" cap="all" dirty="0">
              <a:solidFill>
                <a:srgbClr val="000000"/>
              </a:solidFill>
            </a:endParaRPr>
          </a:p>
        </p:txBody>
      </p:sp>
      <p:sp>
        <p:nvSpPr>
          <p:cNvPr id="24" name="AutoShape 18"/>
          <p:cNvSpPr>
            <a:spLocks noChangeArrowheads="1"/>
          </p:cNvSpPr>
          <p:nvPr/>
        </p:nvSpPr>
        <p:spPr bwMode="auto">
          <a:xfrm>
            <a:off x="1619672" y="4941168"/>
            <a:ext cx="2016224" cy="50405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EAEAEA"/>
              </a:gs>
              <a:gs pos="100000">
                <a:schemeClr val="bg1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5" name="AutoShape 22"/>
          <p:cNvSpPr>
            <a:spLocks noChangeArrowheads="1"/>
          </p:cNvSpPr>
          <p:nvPr/>
        </p:nvSpPr>
        <p:spPr bwMode="gray">
          <a:xfrm>
            <a:off x="470148" y="5013177"/>
            <a:ext cx="1581571" cy="360040"/>
          </a:xfrm>
          <a:prstGeom prst="homePlate">
            <a:avLst>
              <a:gd name="adj" fmla="val 40072"/>
            </a:avLst>
          </a:prstGeom>
          <a:solidFill>
            <a:schemeClr val="accent3">
              <a:lumMod val="75000"/>
            </a:schemeClr>
          </a:soli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white">
          <a:xfrm>
            <a:off x="395536" y="5065439"/>
            <a:ext cx="14478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rgbClr val="F8F8F8"/>
                </a:solidFill>
              </a:rPr>
              <a:t>0,5 млн.руб.</a:t>
            </a:r>
            <a:endParaRPr lang="en-US" sz="1400" b="1" dirty="0">
              <a:solidFill>
                <a:srgbClr val="F8F8F8"/>
              </a:solidFill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gray">
          <a:xfrm>
            <a:off x="2044502" y="5085184"/>
            <a:ext cx="173541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200" b="1" cap="all" dirty="0" smtClean="0">
                <a:solidFill>
                  <a:srgbClr val="000000"/>
                </a:solidFill>
              </a:rPr>
              <a:t>ЯРОСЛАВСКАЯ</a:t>
            </a:r>
            <a:endParaRPr lang="en-US" sz="1200" b="1" cap="all" dirty="0">
              <a:solidFill>
                <a:srgbClr val="000000"/>
              </a:solidFill>
            </a:endParaRPr>
          </a:p>
        </p:txBody>
      </p:sp>
      <p:sp>
        <p:nvSpPr>
          <p:cNvPr id="28" name="AutoShape 18"/>
          <p:cNvSpPr>
            <a:spLocks noChangeArrowheads="1"/>
          </p:cNvSpPr>
          <p:nvPr/>
        </p:nvSpPr>
        <p:spPr bwMode="auto">
          <a:xfrm>
            <a:off x="1612453" y="5517232"/>
            <a:ext cx="2023443" cy="117013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EAEAEA"/>
              </a:gs>
              <a:gs pos="100000">
                <a:schemeClr val="bg1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9" name="AutoShape 22"/>
          <p:cNvSpPr>
            <a:spLocks noChangeArrowheads="1"/>
          </p:cNvSpPr>
          <p:nvPr/>
        </p:nvSpPr>
        <p:spPr bwMode="gray">
          <a:xfrm>
            <a:off x="467544" y="5905148"/>
            <a:ext cx="1584176" cy="404172"/>
          </a:xfrm>
          <a:prstGeom prst="homePlate">
            <a:avLst>
              <a:gd name="adj" fmla="val 40072"/>
            </a:avLst>
          </a:prstGeom>
          <a:solidFill>
            <a:schemeClr val="accent3">
              <a:lumMod val="75000"/>
            </a:schemeClr>
          </a:soli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white">
          <a:xfrm>
            <a:off x="539552" y="5949280"/>
            <a:ext cx="129614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8F8F8"/>
                </a:solidFill>
              </a:rPr>
              <a:t>?</a:t>
            </a:r>
            <a:endParaRPr lang="en-US" sz="2000" b="1" dirty="0">
              <a:solidFill>
                <a:srgbClr val="F8F8F8"/>
              </a:solidFill>
            </a:endParaRP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gray">
          <a:xfrm>
            <a:off x="2044501" y="5561364"/>
            <a:ext cx="1735410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200" b="1" cap="all" dirty="0" smtClean="0">
                <a:solidFill>
                  <a:srgbClr val="000000"/>
                </a:solidFill>
              </a:rPr>
              <a:t>Костромская</a:t>
            </a:r>
          </a:p>
          <a:p>
            <a:pPr>
              <a:spcBef>
                <a:spcPct val="50000"/>
              </a:spcBef>
              <a:defRPr/>
            </a:pPr>
            <a:r>
              <a:rPr lang="ru-RU" sz="1200" b="1" cap="all" dirty="0" smtClean="0">
                <a:solidFill>
                  <a:srgbClr val="000000"/>
                </a:solidFill>
              </a:rPr>
              <a:t>Орловская</a:t>
            </a:r>
          </a:p>
          <a:p>
            <a:pPr>
              <a:spcBef>
                <a:spcPct val="50000"/>
              </a:spcBef>
              <a:defRPr/>
            </a:pPr>
            <a:r>
              <a:rPr lang="ru-RU" sz="1200" b="1" cap="all" dirty="0" smtClean="0">
                <a:solidFill>
                  <a:srgbClr val="000000"/>
                </a:solidFill>
              </a:rPr>
              <a:t>Рязанская</a:t>
            </a:r>
          </a:p>
          <a:p>
            <a:pPr>
              <a:spcBef>
                <a:spcPct val="50000"/>
              </a:spcBef>
              <a:defRPr/>
            </a:pPr>
            <a:r>
              <a:rPr lang="ru-RU" sz="1200" b="1" cap="all" dirty="0" smtClean="0">
                <a:solidFill>
                  <a:srgbClr val="000000"/>
                </a:solidFill>
              </a:rPr>
              <a:t>тульская</a:t>
            </a:r>
            <a:endParaRPr lang="en-US" sz="1200" b="1" cap="all" dirty="0">
              <a:solidFill>
                <a:srgbClr val="000000"/>
              </a:solidFill>
            </a:endParaRPr>
          </a:p>
        </p:txBody>
      </p:sp>
      <p:sp>
        <p:nvSpPr>
          <p:cNvPr id="32" name="AutoShape 18"/>
          <p:cNvSpPr>
            <a:spLocks noChangeArrowheads="1"/>
          </p:cNvSpPr>
          <p:nvPr/>
        </p:nvSpPr>
        <p:spPr bwMode="auto">
          <a:xfrm>
            <a:off x="5508104" y="2132856"/>
            <a:ext cx="2232248" cy="174619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EAEAEA"/>
              </a:gs>
              <a:gs pos="100000">
                <a:schemeClr val="bg1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3" name="AutoShape 22"/>
          <p:cNvSpPr>
            <a:spLocks noChangeArrowheads="1"/>
          </p:cNvSpPr>
          <p:nvPr/>
        </p:nvSpPr>
        <p:spPr bwMode="gray">
          <a:xfrm>
            <a:off x="4499992" y="2726924"/>
            <a:ext cx="1440159" cy="360039"/>
          </a:xfrm>
          <a:prstGeom prst="homePlate">
            <a:avLst>
              <a:gd name="adj" fmla="val 40072"/>
            </a:avLst>
          </a:prstGeom>
          <a:solidFill>
            <a:schemeClr val="accent2">
              <a:lumMod val="75000"/>
            </a:schemeClr>
          </a:soli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white">
          <a:xfrm>
            <a:off x="4572000" y="2718212"/>
            <a:ext cx="136815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8F8F8"/>
                </a:solidFill>
              </a:rPr>
              <a:t>?</a:t>
            </a:r>
            <a:endParaRPr lang="en-US" sz="2000" b="1" dirty="0">
              <a:solidFill>
                <a:srgbClr val="F8F8F8"/>
              </a:solidFill>
            </a:endParaRPr>
          </a:p>
        </p:txBody>
      </p:sp>
      <p:sp>
        <p:nvSpPr>
          <p:cNvPr id="35" name="Text Box 24"/>
          <p:cNvSpPr txBox="1">
            <a:spLocks noChangeArrowheads="1"/>
          </p:cNvSpPr>
          <p:nvPr/>
        </p:nvSpPr>
        <p:spPr bwMode="gray">
          <a:xfrm>
            <a:off x="5940152" y="2186862"/>
            <a:ext cx="1735410" cy="16619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200" b="1" cap="all" dirty="0" smtClean="0">
                <a:solidFill>
                  <a:srgbClr val="000000"/>
                </a:solidFill>
              </a:rPr>
              <a:t>БРЯНСКАЯ</a:t>
            </a:r>
          </a:p>
          <a:p>
            <a:pPr>
              <a:spcBef>
                <a:spcPct val="50000"/>
              </a:spcBef>
              <a:defRPr/>
            </a:pPr>
            <a:r>
              <a:rPr lang="ru-RU" sz="1200" b="1" cap="all" dirty="0" smtClean="0">
                <a:solidFill>
                  <a:srgbClr val="000000"/>
                </a:solidFill>
              </a:rPr>
              <a:t>ВЛАДИМИРСКАЯ</a:t>
            </a:r>
          </a:p>
          <a:p>
            <a:pPr>
              <a:spcBef>
                <a:spcPct val="50000"/>
              </a:spcBef>
              <a:defRPr/>
            </a:pPr>
            <a:r>
              <a:rPr lang="ru-RU" sz="1200" b="1" cap="all" dirty="0" smtClean="0">
                <a:solidFill>
                  <a:srgbClr val="000000"/>
                </a:solidFill>
              </a:rPr>
              <a:t>ВОРОНЕЖСКАЯ</a:t>
            </a:r>
          </a:p>
          <a:p>
            <a:pPr>
              <a:spcBef>
                <a:spcPct val="50000"/>
              </a:spcBef>
              <a:defRPr/>
            </a:pPr>
            <a:r>
              <a:rPr lang="ru-RU" sz="1200" b="1" cap="all" dirty="0" smtClean="0">
                <a:solidFill>
                  <a:srgbClr val="000000"/>
                </a:solidFill>
              </a:rPr>
              <a:t>ИВАНОВСКАЯ</a:t>
            </a:r>
          </a:p>
          <a:p>
            <a:pPr>
              <a:spcBef>
                <a:spcPct val="50000"/>
              </a:spcBef>
              <a:defRPr/>
            </a:pPr>
            <a:r>
              <a:rPr lang="ru-RU" sz="1200" b="1" cap="all" dirty="0" smtClean="0">
                <a:solidFill>
                  <a:srgbClr val="000000"/>
                </a:solidFill>
              </a:rPr>
              <a:t>КАЛУЖСКАЯ</a:t>
            </a:r>
          </a:p>
          <a:p>
            <a:pPr>
              <a:spcBef>
                <a:spcPct val="50000"/>
              </a:spcBef>
              <a:defRPr/>
            </a:pPr>
            <a:r>
              <a:rPr lang="ru-RU" sz="1200" b="1" cap="all" dirty="0" smtClean="0">
                <a:solidFill>
                  <a:srgbClr val="000000"/>
                </a:solidFill>
              </a:rPr>
              <a:t>ТАМБОВСКАЯ</a:t>
            </a:r>
            <a:endParaRPr lang="en-US" sz="1200" b="1" cap="all" dirty="0">
              <a:solidFill>
                <a:srgbClr val="00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923928" y="116632"/>
            <a:ext cx="4896544" cy="954107"/>
          </a:xfrm>
          <a:prstGeom prst="rect">
            <a:avLst/>
          </a:prstGeom>
          <a:solidFill>
            <a:srgbClr val="FEF6F0"/>
          </a:solidFill>
        </p:spPr>
        <p:txBody>
          <a:bodyPr wrap="square">
            <a:spAutoFit/>
          </a:bodyPr>
          <a:lstStyle/>
          <a:p>
            <a:r>
              <a:rPr lang="ru-RU" sz="1400" b="1" dirty="0" smtClean="0"/>
              <a:t>Во всех субъектах ЦФО со следующего года прекращается деятельность в рамках региональных программ модернизации здравоохранения, не предусмотрены федеральные субсидии</a:t>
            </a:r>
            <a:endParaRPr lang="ru-RU" sz="1400" b="1" dirty="0"/>
          </a:p>
        </p:txBody>
      </p:sp>
      <p:sp>
        <p:nvSpPr>
          <p:cNvPr id="37" name="Скругленный прямоугольник 36"/>
          <p:cNvSpPr/>
          <p:nvPr/>
        </p:nvSpPr>
        <p:spPr bwMode="auto">
          <a:xfrm>
            <a:off x="3851920" y="44624"/>
            <a:ext cx="5040560" cy="1152128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499992" y="4725144"/>
            <a:ext cx="4176464" cy="1384995"/>
          </a:xfrm>
          <a:prstGeom prst="rect">
            <a:avLst/>
          </a:prstGeom>
          <a:solidFill>
            <a:srgbClr val="F2F6EA">
              <a:alpha val="50196"/>
            </a:srgbClr>
          </a:solidFill>
        </p:spPr>
        <p:txBody>
          <a:bodyPr wrap="square">
            <a:spAutoFit/>
          </a:bodyPr>
          <a:lstStyle/>
          <a:p>
            <a:pPr algn="r"/>
            <a:r>
              <a:rPr lang="ru-RU" sz="1400" dirty="0" smtClean="0"/>
              <a:t>В четырех субъектах (Брянская, Липецкая, Орловская и Рязанская) областное руководство проводит активную работу по выделению в ближайшие годы дополнительных площадей и строительству новых зданий. </a:t>
            </a:r>
            <a:endParaRPr lang="ru-RU" sz="1400" dirty="0"/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4427984" y="4653136"/>
            <a:ext cx="4320480" cy="1561946"/>
          </a:xfrm>
          <a:prstGeom prst="roundRect">
            <a:avLst/>
          </a:prstGeom>
          <a:noFill/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5536" y="1268760"/>
            <a:ext cx="8424936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ОБЛАСТНЫЕ ЦЕЛЕВЫЕ ПРОГРАММЫ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99592" y="1700808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4F6228"/>
                </a:solidFill>
              </a:rPr>
              <a:t>ЗАПЛАНИРОВАНЫ</a:t>
            </a:r>
            <a:endParaRPr lang="ru-RU" sz="1600" b="1" dirty="0">
              <a:solidFill>
                <a:srgbClr val="4F6228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36096" y="1772816"/>
            <a:ext cx="2850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НЕ  ЗАПЛАНИРОВАНЫ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 bwMode="auto">
          <a:xfrm>
            <a:off x="323528" y="1556792"/>
            <a:ext cx="3456384" cy="1368152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852000" y="1628800"/>
          <a:ext cx="52920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85720" y="214290"/>
            <a:ext cx="8715436" cy="1169551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Текущее (плановое) бюджетное финансирование наркологических учреждений так же отличается в различных регионах, так как находится в прямой зависимости от объемов деятельности этих учреждений (работа койки, количество посещений и т.д.) и обеспечивает, в первую очередь, исполнение государственного задания, и не предусматривает дополнительных средств на совершенствование, реорганизацию и развитие службы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 bwMode="auto">
          <a:xfrm>
            <a:off x="3851920" y="1628800"/>
            <a:ext cx="72008" cy="48245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95536" y="1521078"/>
            <a:ext cx="3312368" cy="1384995"/>
          </a:xfrm>
          <a:prstGeom prst="rect">
            <a:avLst/>
          </a:prstGeom>
          <a:solidFill>
            <a:srgbClr val="EBF1DE">
              <a:alpha val="5019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Следовательно,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обеспечение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мероприятий, направленных на модернизацию наркологической службы в 2011-2012г.г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осуществляется за счет следующих источников: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67544" y="3000372"/>
            <a:ext cx="32403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средства региональной программы модернизации здравоохранения,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857628"/>
            <a:ext cx="3240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средства областных комплексных целевых программ,</a:t>
            </a:r>
            <a:endParaRPr lang="ru-RU" sz="1600" dirty="0" smtClean="0"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4643446"/>
            <a:ext cx="33123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средства федеральной субсидии и регионального </a:t>
            </a:r>
            <a:r>
              <a:rPr lang="ru-RU" sz="1600" dirty="0" err="1" smtClean="0">
                <a:ea typeface="Calibri" pitchFamily="34" charset="0"/>
                <a:cs typeface="Times New Roman" pitchFamily="18" charset="0"/>
              </a:rPr>
              <a:t>софинансирования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по о</a:t>
            </a:r>
            <a:r>
              <a:rPr lang="ru-RU" sz="1400" dirty="0" smtClean="0"/>
              <a:t>беспечению мероприятий, направленных на формирование здорового образа жизни у населения РФ (Постановления Правительства РФ  №1237 от 31.12.2010г и  №1166 27.</a:t>
            </a:r>
            <a:r>
              <a:rPr lang="en-US" sz="1400" dirty="0" smtClean="0"/>
              <a:t>1</a:t>
            </a:r>
            <a:r>
              <a:rPr lang="ru-RU" sz="1400" dirty="0" smtClean="0"/>
              <a:t>2.2011г. </a:t>
            </a:r>
            <a:endParaRPr lang="ru-RU" sz="1400" dirty="0" smtClean="0"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539552" y="3861048"/>
            <a:ext cx="30963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Прямая соединительная линия 14"/>
          <p:cNvCxnSpPr/>
          <p:nvPr/>
        </p:nvCxnSpPr>
        <p:spPr bwMode="auto">
          <a:xfrm>
            <a:off x="539552" y="4653136"/>
            <a:ext cx="30963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Нашивка 15"/>
          <p:cNvSpPr/>
          <p:nvPr/>
        </p:nvSpPr>
        <p:spPr bwMode="auto">
          <a:xfrm>
            <a:off x="323528" y="3356992"/>
            <a:ext cx="144016" cy="216024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Нашивка 16"/>
          <p:cNvSpPr/>
          <p:nvPr/>
        </p:nvSpPr>
        <p:spPr bwMode="auto">
          <a:xfrm>
            <a:off x="323528" y="4149080"/>
            <a:ext cx="144016" cy="216024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Нашивка 17"/>
          <p:cNvSpPr/>
          <p:nvPr/>
        </p:nvSpPr>
        <p:spPr bwMode="auto">
          <a:xfrm>
            <a:off x="323528" y="4941168"/>
            <a:ext cx="144016" cy="216024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 bwMode="auto">
          <a:xfrm flipH="1">
            <a:off x="4499992" y="1500174"/>
            <a:ext cx="570" cy="40170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" name="AutoShape 6"/>
          <p:cNvSpPr>
            <a:spLocks noChangeArrowheads="1"/>
          </p:cNvSpPr>
          <p:nvPr/>
        </p:nvSpPr>
        <p:spPr bwMode="gray">
          <a:xfrm flipV="1">
            <a:off x="395536" y="1196752"/>
            <a:ext cx="4032448" cy="4536504"/>
          </a:xfrm>
          <a:prstGeom prst="can">
            <a:avLst>
              <a:gd name="adj" fmla="val 12343"/>
            </a:avLst>
          </a:prstGeom>
          <a:gradFill rotWithShape="1">
            <a:gsLst>
              <a:gs pos="0">
                <a:srgbClr val="959595">
                  <a:alpha val="20000"/>
                </a:srgbClr>
              </a:gs>
              <a:gs pos="50000">
                <a:srgbClr val="EAEAEA">
                  <a:alpha val="20000"/>
                </a:srgbClr>
              </a:gs>
              <a:gs pos="100000">
                <a:srgbClr val="959595">
                  <a:alpha val="2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458645"/>
            <a:ext cx="3744416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spcBef>
                <a:spcPts val="600"/>
              </a:spcBef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435422"/>
                </a:solidFill>
              </a:rPr>
              <a:t> Мероприятия последних двух лет, проводимые в рамках модернизации наркологической службы, позволили в большинстве регионов ЦФО </a:t>
            </a:r>
            <a:r>
              <a:rPr lang="ru-RU" sz="1400" b="1" dirty="0" smtClean="0">
                <a:solidFill>
                  <a:srgbClr val="435422"/>
                </a:solidFill>
              </a:rPr>
              <a:t>значительно улучшить ее материально-техническое состояние</a:t>
            </a:r>
            <a:r>
              <a:rPr lang="ru-RU" sz="1400" dirty="0" smtClean="0">
                <a:solidFill>
                  <a:srgbClr val="435422"/>
                </a:solidFill>
              </a:rPr>
              <a:t>, </a:t>
            </a:r>
            <a:r>
              <a:rPr lang="ru-RU" sz="1400" b="1" dirty="0" smtClean="0">
                <a:solidFill>
                  <a:srgbClr val="435422"/>
                </a:solidFill>
              </a:rPr>
              <a:t>создать определенный технический базис для последующего развития и совершенствования наркологической помощи населению</a:t>
            </a:r>
          </a:p>
          <a:p>
            <a:pPr marL="177800" indent="-177800" algn="just">
              <a:spcBef>
                <a:spcPts val="600"/>
              </a:spcBef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435422"/>
                </a:solidFill>
              </a:rPr>
              <a:t> Региональные власти и руководящие органы здравоохранения стали больше внимания уделять организации наркологической помощи и включились в решение ее проблем.</a:t>
            </a:r>
          </a:p>
          <a:p>
            <a:pPr marL="177800" indent="-177800" algn="just">
              <a:spcBef>
                <a:spcPts val="600"/>
              </a:spcBef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435422"/>
                </a:solidFill>
              </a:rPr>
              <a:t> Существенные финансовые вливания оказали серьезную поддержку развитию наркологической помощи в регионах</a:t>
            </a:r>
          </a:p>
          <a:p>
            <a:pPr marL="177800" indent="-177800" algn="just">
              <a:spcBef>
                <a:spcPts val="600"/>
              </a:spcBef>
            </a:pPr>
            <a:endParaRPr lang="ru-RU" sz="1400" dirty="0" smtClean="0">
              <a:solidFill>
                <a:srgbClr val="435422"/>
              </a:solidFill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gray">
          <a:xfrm flipV="1">
            <a:off x="4644008" y="1196752"/>
            <a:ext cx="4032447" cy="4536504"/>
          </a:xfrm>
          <a:prstGeom prst="can">
            <a:avLst>
              <a:gd name="adj" fmla="val 12343"/>
            </a:avLst>
          </a:prstGeom>
          <a:gradFill rotWithShape="1">
            <a:gsLst>
              <a:gs pos="0">
                <a:srgbClr val="959595">
                  <a:alpha val="20000"/>
                </a:srgbClr>
              </a:gs>
              <a:gs pos="50000">
                <a:srgbClr val="EAEAEA">
                  <a:alpha val="20000"/>
                </a:srgbClr>
              </a:gs>
              <a:gs pos="100000">
                <a:srgbClr val="959595">
                  <a:alpha val="2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1916832"/>
            <a:ext cx="38884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spcBef>
                <a:spcPts val="600"/>
              </a:spcBef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При существующем положении дел этих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средств оказалось недостаточно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, чтобы решать многие текущие проблемы наркологической службы</a:t>
            </a:r>
          </a:p>
          <a:p>
            <a:pPr marL="177800" indent="-177800" algn="just">
              <a:spcBef>
                <a:spcPts val="600"/>
              </a:spcBef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По мере эксплуатации нового оборудования возрастают затраты на его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содержание, обслуживание и расходные материалы</a:t>
            </a:r>
          </a:p>
          <a:p>
            <a:pPr marL="177800" indent="-177800" algn="just">
              <a:spcBef>
                <a:spcPts val="600"/>
              </a:spcBef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Большие финансовые средства требуются на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проведение капитальных ремонтов и приведение помещений в соответствие с нормативными требованиями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AutoShape 48"/>
          <p:cNvSpPr>
            <a:spLocks noChangeArrowheads="1"/>
          </p:cNvSpPr>
          <p:nvPr/>
        </p:nvSpPr>
        <p:spPr bwMode="auto">
          <a:xfrm>
            <a:off x="467544" y="476672"/>
            <a:ext cx="720080" cy="633778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4D00"/>
            </a:prstShdw>
          </a:effectLst>
        </p:spPr>
        <p:txBody>
          <a:bodyPr wrap="none" anchor="ctr"/>
          <a:lstStyle/>
          <a:p>
            <a:pPr algn="l"/>
            <a:endParaRPr lang="ru-RU"/>
          </a:p>
        </p:txBody>
      </p:sp>
      <p:sp>
        <p:nvSpPr>
          <p:cNvPr id="11" name="Rectangle 49"/>
          <p:cNvSpPr>
            <a:spLocks noChangeArrowheads="1"/>
          </p:cNvSpPr>
          <p:nvPr/>
        </p:nvSpPr>
        <p:spPr bwMode="auto">
          <a:xfrm>
            <a:off x="475002" y="332656"/>
            <a:ext cx="64061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5000" b="1" dirty="0">
                <a:solidFill>
                  <a:schemeClr val="bg1"/>
                </a:solidFill>
                <a:sym typeface="Webdings" pitchFamily="18" charset="2"/>
              </a:rPr>
              <a:t>+</a:t>
            </a:r>
          </a:p>
        </p:txBody>
      </p:sp>
      <p:sp>
        <p:nvSpPr>
          <p:cNvPr id="12" name="AutoShape 45"/>
          <p:cNvSpPr>
            <a:spLocks noChangeArrowheads="1"/>
          </p:cNvSpPr>
          <p:nvPr/>
        </p:nvSpPr>
        <p:spPr bwMode="auto">
          <a:xfrm>
            <a:off x="4644008" y="476672"/>
            <a:ext cx="648072" cy="6285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>
            <a:prstShdw prst="shdw17" dist="17961" dir="2700000">
              <a:srgbClr val="7A1F5C"/>
            </a:prstShdw>
          </a:effectLst>
        </p:spPr>
        <p:txBody>
          <a:bodyPr wrap="none" anchor="ctr"/>
          <a:lstStyle/>
          <a:p>
            <a:pPr algn="l"/>
            <a:endParaRPr lang="ru-RU"/>
          </a:p>
        </p:txBody>
      </p:sp>
      <p:sp>
        <p:nvSpPr>
          <p:cNvPr id="13" name="Text Box 46"/>
          <p:cNvSpPr txBox="1">
            <a:spLocks noChangeArrowheads="1"/>
          </p:cNvSpPr>
          <p:nvPr/>
        </p:nvSpPr>
        <p:spPr bwMode="auto">
          <a:xfrm>
            <a:off x="4711129" y="260648"/>
            <a:ext cx="47283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5000" b="1" dirty="0">
                <a:solidFill>
                  <a:schemeClr val="bg1"/>
                </a:solidFill>
                <a:sym typeface="Wingdings" pitchFamily="2" charset="2"/>
              </a:rPr>
              <a:t>-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99592" y="5733256"/>
            <a:ext cx="7488832" cy="923330"/>
          </a:xfrm>
          <a:prstGeom prst="rect">
            <a:avLst/>
          </a:prstGeom>
          <a:solidFill>
            <a:schemeClr val="accent3">
              <a:lumMod val="60000"/>
              <a:lumOff val="40000"/>
              <a:alpha val="30196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Успешная реализация первого этапа модернизации создает предпосылки для последующих эффективных шагов в ходе ее дальнейшего развития.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Шаги по дальнейшему развитию модернизации наркологической службы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500174"/>
            <a:ext cx="8286808" cy="738664"/>
          </a:xfrm>
          <a:prstGeom prst="rect">
            <a:avLst/>
          </a:prstGeom>
          <a:solidFill>
            <a:srgbClr val="F2F6EA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Дальнейшее стабильное финансирование наркологической службы, направленное, в первую очередь, на капитальный ремонт и строительство помещений, соответствующих требованиям </a:t>
            </a:r>
            <a:r>
              <a:rPr lang="ru-RU" sz="1400" dirty="0" err="1" smtClean="0"/>
              <a:t>СанПин</a:t>
            </a:r>
            <a:r>
              <a:rPr lang="ru-RU" sz="1400" dirty="0" smtClean="0"/>
              <a:t>, а также на стимулирующие выплаты сотрудникам службы</a:t>
            </a:r>
            <a:endParaRPr lang="ru-RU" sz="1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>
            <a:off x="500034" y="2285992"/>
            <a:ext cx="8358246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" name="Прямоугольник 7"/>
          <p:cNvSpPr/>
          <p:nvPr/>
        </p:nvSpPr>
        <p:spPr>
          <a:xfrm>
            <a:off x="642910" y="2357430"/>
            <a:ext cx="8286808" cy="523220"/>
          </a:xfrm>
          <a:prstGeom prst="rect">
            <a:avLst/>
          </a:prstGeom>
          <a:solidFill>
            <a:srgbClr val="F2F6EA">
              <a:alpha val="40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Принятие Стандартов диагностики, лечения и реабилитации, соответствующих реальным возможностям наркологической службы</a:t>
            </a:r>
            <a:endParaRPr lang="ru-RU" sz="1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500034" y="2928934"/>
            <a:ext cx="842968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Прямоугольник 9"/>
          <p:cNvSpPr/>
          <p:nvPr/>
        </p:nvSpPr>
        <p:spPr>
          <a:xfrm>
            <a:off x="642910" y="3000372"/>
            <a:ext cx="8286808" cy="738664"/>
          </a:xfrm>
          <a:prstGeom prst="rect">
            <a:avLst/>
          </a:prstGeom>
          <a:solidFill>
            <a:srgbClr val="F2F6EA">
              <a:alpha val="40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Подготовка, укомплектование и закрепление  кадров (психиатров-наркологов психотерапевтов, психологов и социальных работников) в наркологической службе, особенно в муниципальных районах</a:t>
            </a:r>
            <a:endParaRPr lang="ru-RU" sz="14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571472" y="3786190"/>
            <a:ext cx="8286808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Прямоугольник 13"/>
          <p:cNvSpPr/>
          <p:nvPr/>
        </p:nvSpPr>
        <p:spPr>
          <a:xfrm>
            <a:off x="642910" y="3857628"/>
            <a:ext cx="8286808" cy="523220"/>
          </a:xfrm>
          <a:prstGeom prst="rect">
            <a:avLst/>
          </a:prstGeom>
          <a:solidFill>
            <a:srgbClr val="F2F6EA">
              <a:alpha val="40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Максимально полное использование современных технических возможностей наркологической службы, полученных в ходе модернизации материально-технической базы</a:t>
            </a:r>
            <a:endParaRPr lang="ru-RU" sz="140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 bwMode="auto">
          <a:xfrm>
            <a:off x="571472" y="4429132"/>
            <a:ext cx="8286808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Прямоугольник 15"/>
          <p:cNvSpPr/>
          <p:nvPr/>
        </p:nvSpPr>
        <p:spPr>
          <a:xfrm>
            <a:off x="642910" y="4500570"/>
            <a:ext cx="8286808" cy="738664"/>
          </a:xfrm>
          <a:prstGeom prst="rect">
            <a:avLst/>
          </a:prstGeom>
          <a:solidFill>
            <a:srgbClr val="F2F6EA">
              <a:alpha val="40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Совершенствование нормативной базы наркологической службы, так как многие документы и положения существенно устарели и сдерживают процессы модернизации и дальнейшего развития наркологической помощи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42910" y="5286388"/>
            <a:ext cx="8286808" cy="738664"/>
          </a:xfrm>
          <a:prstGeom prst="rect">
            <a:avLst/>
          </a:prstGeom>
          <a:solidFill>
            <a:srgbClr val="F2F6EA">
              <a:alpha val="40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Реструктуризация системы оказания наркологической помощи, направленная на частичную </a:t>
            </a:r>
            <a:r>
              <a:rPr lang="ru-RU" sz="1400" dirty="0" err="1" smtClean="0"/>
              <a:t>перепрофилизацию</a:t>
            </a:r>
            <a:r>
              <a:rPr lang="ru-RU" sz="1400" dirty="0" smtClean="0"/>
              <a:t> существующих подразделений службы с упором на развитие реабилитационного (стационарного и амбулаторного) и профилактического звеньев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42910" y="6072206"/>
            <a:ext cx="8286808" cy="738664"/>
          </a:xfrm>
          <a:prstGeom prst="rect">
            <a:avLst/>
          </a:prstGeom>
          <a:solidFill>
            <a:srgbClr val="F2F6EA">
              <a:alpha val="40000"/>
            </a:srgbClr>
          </a:solidFill>
        </p:spPr>
        <p:txBody>
          <a:bodyPr wrap="square">
            <a:spAutoFit/>
          </a:bodyPr>
          <a:lstStyle/>
          <a:p>
            <a:r>
              <a:rPr lang="ru-RU" sz="1400" dirty="0" smtClean="0"/>
              <a:t>Активное освоение и внедрение лечебно-диагностических и реабилитационных методов и технологий, доказавших практическую эффективность и основанных на принципах доказательной медицины</a:t>
            </a:r>
            <a:endParaRPr lang="ru-RU" sz="1400" dirty="0"/>
          </a:p>
        </p:txBody>
      </p:sp>
      <p:cxnSp>
        <p:nvCxnSpPr>
          <p:cNvPr id="20" name="Прямая соединительная линия 19"/>
          <p:cNvCxnSpPr/>
          <p:nvPr/>
        </p:nvCxnSpPr>
        <p:spPr bwMode="auto">
          <a:xfrm>
            <a:off x="642910" y="6070618"/>
            <a:ext cx="821537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Прямая соединительная линия 16"/>
          <p:cNvCxnSpPr/>
          <p:nvPr/>
        </p:nvCxnSpPr>
        <p:spPr bwMode="auto">
          <a:xfrm>
            <a:off x="571472" y="5286388"/>
            <a:ext cx="8358246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Стрелка вправо с вырезом 26"/>
          <p:cNvSpPr/>
          <p:nvPr/>
        </p:nvSpPr>
        <p:spPr bwMode="auto">
          <a:xfrm>
            <a:off x="428596" y="1714488"/>
            <a:ext cx="214314" cy="214314"/>
          </a:xfrm>
          <a:prstGeom prst="notchedRightArrow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Стрелка вправо с вырезом 27"/>
          <p:cNvSpPr/>
          <p:nvPr/>
        </p:nvSpPr>
        <p:spPr bwMode="auto">
          <a:xfrm>
            <a:off x="428596" y="2500306"/>
            <a:ext cx="214314" cy="214314"/>
          </a:xfrm>
          <a:prstGeom prst="notchedRightArrow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Стрелка вправо с вырезом 28"/>
          <p:cNvSpPr/>
          <p:nvPr/>
        </p:nvSpPr>
        <p:spPr bwMode="auto">
          <a:xfrm>
            <a:off x="428596" y="3286124"/>
            <a:ext cx="214314" cy="214314"/>
          </a:xfrm>
          <a:prstGeom prst="notchedRightArrow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Стрелка вправо с вырезом 29"/>
          <p:cNvSpPr/>
          <p:nvPr/>
        </p:nvSpPr>
        <p:spPr bwMode="auto">
          <a:xfrm>
            <a:off x="428596" y="4000504"/>
            <a:ext cx="214314" cy="214314"/>
          </a:xfrm>
          <a:prstGeom prst="notchedRightArrow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Стрелка вправо с вырезом 30"/>
          <p:cNvSpPr/>
          <p:nvPr/>
        </p:nvSpPr>
        <p:spPr bwMode="auto">
          <a:xfrm>
            <a:off x="428596" y="4786322"/>
            <a:ext cx="214314" cy="214314"/>
          </a:xfrm>
          <a:prstGeom prst="notchedRightArrow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Стрелка вправо с вырезом 31"/>
          <p:cNvSpPr/>
          <p:nvPr/>
        </p:nvSpPr>
        <p:spPr bwMode="auto">
          <a:xfrm>
            <a:off x="428596" y="5572140"/>
            <a:ext cx="214314" cy="214314"/>
          </a:xfrm>
          <a:prstGeom prst="notchedRightArrow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Стрелка вправо с вырезом 32"/>
          <p:cNvSpPr/>
          <p:nvPr/>
        </p:nvSpPr>
        <p:spPr bwMode="auto">
          <a:xfrm>
            <a:off x="428596" y="6286520"/>
            <a:ext cx="214314" cy="214314"/>
          </a:xfrm>
          <a:prstGeom prst="notchedRightArrow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2636912"/>
            <a:ext cx="81861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9"/>
          <p:cNvSpPr>
            <a:spLocks noChangeArrowheads="1"/>
          </p:cNvSpPr>
          <p:nvPr/>
        </p:nvSpPr>
        <p:spPr bwMode="auto">
          <a:xfrm>
            <a:off x="285720" y="2733430"/>
            <a:ext cx="2643206" cy="3071834"/>
          </a:xfrm>
          <a:prstGeom prst="upArrowCallout">
            <a:avLst>
              <a:gd name="adj1" fmla="val 25000"/>
              <a:gd name="adj2" fmla="val 30064"/>
              <a:gd name="adj3" fmla="val 22552"/>
              <a:gd name="adj4" fmla="val 74382"/>
            </a:avLst>
          </a:prstGeom>
          <a:solidFill>
            <a:schemeClr val="bg1"/>
          </a:solidFill>
          <a:ln w="9525">
            <a:solidFill>
              <a:srgbClr val="C00000"/>
            </a:solidFill>
            <a:prstDash val="dash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ru-RU" sz="1200" i="1" dirty="0">
              <a:solidFill>
                <a:srgbClr val="00153E"/>
              </a:solidFill>
              <a:latin typeface="Arial" pitchFamily="34" charset="0"/>
            </a:endParaRPr>
          </a:p>
          <a:p>
            <a:endParaRPr lang="ru-RU" sz="1200" i="1" dirty="0">
              <a:solidFill>
                <a:srgbClr val="00153E"/>
              </a:solidFill>
              <a:latin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ln/>
                <a:solidFill>
                  <a:srgbClr val="00153E"/>
                </a:solidFill>
                <a:latin typeface="Arial" charset="0"/>
              </a:rPr>
              <a:t>Приобретение нового </a:t>
            </a:r>
          </a:p>
          <a:p>
            <a:pPr lvl="0"/>
            <a:r>
              <a:rPr lang="ru-RU" sz="1400" dirty="0" smtClean="0">
                <a:ln/>
                <a:solidFill>
                  <a:srgbClr val="00153E"/>
                </a:solidFill>
                <a:latin typeface="Arial" charset="0"/>
              </a:rPr>
              <a:t>  оборудования</a:t>
            </a:r>
            <a:endParaRPr lang="ru-RU" sz="1400" dirty="0" smtClean="0">
              <a:solidFill>
                <a:srgbClr val="00153E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153E"/>
                </a:solidFill>
                <a:latin typeface="Arial" charset="0"/>
              </a:rPr>
              <a:t>Капитальный и текущий </a:t>
            </a:r>
          </a:p>
          <a:p>
            <a:pPr lvl="0"/>
            <a:r>
              <a:rPr lang="ru-RU" sz="1400" dirty="0" smtClean="0">
                <a:solidFill>
                  <a:srgbClr val="00153E"/>
                </a:solidFill>
                <a:latin typeface="Arial" charset="0"/>
              </a:rPr>
              <a:t>  ремонт помещений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ln/>
                <a:solidFill>
                  <a:srgbClr val="00153E"/>
                </a:solidFill>
                <a:latin typeface="Arial" charset="0"/>
              </a:rPr>
              <a:t>Строительство новых </a:t>
            </a:r>
          </a:p>
          <a:p>
            <a:pPr lvl="0"/>
            <a:r>
              <a:rPr lang="ru-RU" sz="1400" dirty="0" smtClean="0">
                <a:ln/>
                <a:solidFill>
                  <a:srgbClr val="00153E"/>
                </a:solidFill>
                <a:latin typeface="Arial" charset="0"/>
              </a:rPr>
              <a:t>  зданий</a:t>
            </a:r>
          </a:p>
          <a:p>
            <a:endParaRPr lang="ru-RU" sz="1000" i="1" dirty="0">
              <a:solidFill>
                <a:srgbClr val="00153E"/>
              </a:solidFill>
              <a:latin typeface="Arial" pitchFamily="34" charset="0"/>
            </a:endParaRPr>
          </a:p>
          <a:p>
            <a:endParaRPr lang="ru-RU" sz="1000" i="1" dirty="0">
              <a:solidFill>
                <a:srgbClr val="00153E"/>
              </a:solidFill>
              <a:latin typeface="Arial" pitchFamily="34" charset="0"/>
            </a:endParaRPr>
          </a:p>
        </p:txBody>
      </p:sp>
      <p:sp>
        <p:nvSpPr>
          <p:cNvPr id="20484" name="AutoShape 11"/>
          <p:cNvSpPr>
            <a:spLocks noChangeArrowheads="1"/>
          </p:cNvSpPr>
          <p:nvPr/>
        </p:nvSpPr>
        <p:spPr bwMode="auto">
          <a:xfrm>
            <a:off x="3071802" y="3071810"/>
            <a:ext cx="2714644" cy="3143272"/>
          </a:xfrm>
          <a:prstGeom prst="upArrowCallout">
            <a:avLst>
              <a:gd name="adj1" fmla="val 22678"/>
              <a:gd name="adj2" fmla="val 27841"/>
              <a:gd name="adj3" fmla="val 17700"/>
              <a:gd name="adj4" fmla="val 79493"/>
            </a:avLst>
          </a:prstGeom>
          <a:solidFill>
            <a:schemeClr val="bg1"/>
          </a:solidFill>
          <a:ln w="9525">
            <a:solidFill>
              <a:srgbClr val="C00000"/>
            </a:solidFill>
            <a:prstDash val="dash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ln/>
                <a:solidFill>
                  <a:srgbClr val="002060"/>
                </a:solidFill>
                <a:latin typeface="Arial" charset="0"/>
              </a:rPr>
              <a:t>Приобретение оборудования</a:t>
            </a:r>
            <a:endParaRPr lang="ru-RU" sz="1400" dirty="0" smtClean="0">
              <a:solidFill>
                <a:srgbClr val="00206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Arial" charset="0"/>
              </a:rPr>
              <a:t>Капитальный и текущий </a:t>
            </a:r>
          </a:p>
          <a:p>
            <a:pPr lvl="0"/>
            <a:r>
              <a:rPr lang="ru-RU" sz="1400" dirty="0" smtClean="0">
                <a:solidFill>
                  <a:srgbClr val="002060"/>
                </a:solidFill>
                <a:latin typeface="Arial" charset="0"/>
              </a:rPr>
              <a:t>  ремонт помещений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ln/>
                <a:solidFill>
                  <a:srgbClr val="002060"/>
                </a:solidFill>
                <a:latin typeface="Arial" charset="0"/>
              </a:rPr>
              <a:t>Внедрение информационных </a:t>
            </a:r>
          </a:p>
          <a:p>
            <a:pPr lvl="0"/>
            <a:r>
              <a:rPr lang="ru-RU" sz="1400" dirty="0" smtClean="0">
                <a:ln/>
                <a:solidFill>
                  <a:srgbClr val="002060"/>
                </a:solidFill>
                <a:latin typeface="Arial" charset="0"/>
              </a:rPr>
              <a:t>  систем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Arial" charset="0"/>
              </a:rPr>
              <a:t>Внедрение стандартов мед. </a:t>
            </a:r>
          </a:p>
          <a:p>
            <a:pPr lvl="0"/>
            <a:r>
              <a:rPr lang="ru-RU" sz="1400" dirty="0" smtClean="0">
                <a:solidFill>
                  <a:srgbClr val="002060"/>
                </a:solidFill>
                <a:latin typeface="Arial" charset="0"/>
              </a:rPr>
              <a:t>  помощи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ln/>
                <a:solidFill>
                  <a:srgbClr val="002060"/>
                </a:solidFill>
                <a:latin typeface="Arial" charset="0"/>
              </a:rPr>
              <a:t>Повышение доступности </a:t>
            </a:r>
          </a:p>
          <a:p>
            <a:pPr lvl="0"/>
            <a:r>
              <a:rPr lang="ru-RU" sz="1400" dirty="0" smtClean="0">
                <a:ln/>
                <a:solidFill>
                  <a:srgbClr val="002060"/>
                </a:solidFill>
                <a:latin typeface="Arial" charset="0"/>
              </a:rPr>
              <a:t>  амбулаторной помощи</a:t>
            </a:r>
          </a:p>
          <a:p>
            <a:pPr algn="ctr"/>
            <a:endParaRPr lang="ru-RU" sz="1200" i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0485" name="AutoShape 12"/>
          <p:cNvSpPr>
            <a:spLocks noChangeArrowheads="1"/>
          </p:cNvSpPr>
          <p:nvPr/>
        </p:nvSpPr>
        <p:spPr bwMode="auto">
          <a:xfrm>
            <a:off x="5929322" y="3714752"/>
            <a:ext cx="2928958" cy="3071810"/>
          </a:xfrm>
          <a:prstGeom prst="upArrowCallout">
            <a:avLst>
              <a:gd name="adj1" fmla="val 25874"/>
              <a:gd name="adj2" fmla="val 30121"/>
              <a:gd name="adj3" fmla="val 15226"/>
              <a:gd name="adj4" fmla="val 81218"/>
            </a:avLst>
          </a:prstGeom>
          <a:solidFill>
            <a:schemeClr val="bg1"/>
          </a:solidFill>
          <a:ln w="9525">
            <a:solidFill>
              <a:srgbClr val="C00000"/>
            </a:solidFill>
            <a:prstDash val="dash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Arial" charset="0"/>
              </a:rPr>
              <a:t>Приобретение оборудования</a:t>
            </a:r>
            <a:endParaRPr lang="ru-RU" sz="1400" dirty="0" smtClean="0">
              <a:solidFill>
                <a:srgbClr val="00206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Arial" charset="0"/>
              </a:rPr>
              <a:t>Капитальный и текущий ремонт </a:t>
            </a:r>
          </a:p>
          <a:p>
            <a:pPr lvl="0"/>
            <a:r>
              <a:rPr lang="ru-RU" sz="1400" dirty="0" smtClean="0">
                <a:solidFill>
                  <a:srgbClr val="002060"/>
                </a:solidFill>
                <a:latin typeface="Arial" charset="0"/>
              </a:rPr>
              <a:t>  помещений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Arial" charset="0"/>
              </a:rPr>
              <a:t>Покупка тест-систем, реактивов,</a:t>
            </a:r>
          </a:p>
          <a:p>
            <a:pPr lvl="0"/>
            <a:r>
              <a:rPr lang="ru-RU" sz="1400" dirty="0" smtClean="0">
                <a:solidFill>
                  <a:srgbClr val="002060"/>
                </a:solidFill>
                <a:latin typeface="Arial" charset="0"/>
              </a:rPr>
              <a:t>  медикаментов, расходных </a:t>
            </a:r>
          </a:p>
          <a:p>
            <a:pPr lvl="0"/>
            <a:r>
              <a:rPr lang="ru-RU" sz="1400" dirty="0" smtClean="0">
                <a:solidFill>
                  <a:srgbClr val="002060"/>
                </a:solidFill>
                <a:latin typeface="Arial" charset="0"/>
              </a:rPr>
              <a:t>  материалов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Arial" charset="0"/>
              </a:rPr>
              <a:t>Издание профилактической </a:t>
            </a:r>
          </a:p>
          <a:p>
            <a:pPr lvl="0"/>
            <a:r>
              <a:rPr lang="ru-RU" sz="1400" dirty="0" smtClean="0">
                <a:solidFill>
                  <a:srgbClr val="002060"/>
                </a:solidFill>
                <a:latin typeface="Arial" charset="0"/>
              </a:rPr>
              <a:t>  литературы (буклеты, плакаты),</a:t>
            </a:r>
          </a:p>
          <a:p>
            <a:pPr lvl="0"/>
            <a:r>
              <a:rPr lang="ru-RU" sz="1400" dirty="0" smtClean="0">
                <a:solidFill>
                  <a:srgbClr val="002060"/>
                </a:solidFill>
                <a:latin typeface="Arial" charset="0"/>
              </a:rPr>
              <a:t>  пропаганда в СМИ   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Arial" charset="0"/>
              </a:rPr>
              <a:t>Обучение медицинских </a:t>
            </a:r>
          </a:p>
          <a:p>
            <a:pPr lvl="0"/>
            <a:r>
              <a:rPr lang="ru-RU" sz="1400" dirty="0" smtClean="0">
                <a:solidFill>
                  <a:srgbClr val="002060"/>
                </a:solidFill>
                <a:latin typeface="Arial" charset="0"/>
              </a:rPr>
              <a:t>  работников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51520" y="1052736"/>
            <a:ext cx="2702104" cy="1593866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ru-RU" sz="1600" b="1" dirty="0" smtClean="0">
                <a:latin typeface="Arial" pitchFamily="34" charset="0"/>
              </a:rPr>
              <a:t>Федеральная субсидия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226,78 млн.руб.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+</a:t>
            </a:r>
            <a:r>
              <a:rPr lang="ru-RU" sz="1600" b="1" dirty="0" smtClean="0">
                <a:solidFill>
                  <a:schemeClr val="accent4"/>
                </a:solidFill>
                <a:latin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</a:rPr>
              <a:t> региональное </a:t>
            </a:r>
          </a:p>
          <a:p>
            <a:pPr algn="ctr"/>
            <a:r>
              <a:rPr lang="ru-RU" sz="1600" b="1" dirty="0" err="1" smtClean="0">
                <a:latin typeface="Arial" pitchFamily="34" charset="0"/>
              </a:rPr>
              <a:t>софинансирование</a:t>
            </a:r>
            <a:endParaRPr lang="ru-RU" sz="1600" b="1" dirty="0" smtClean="0">
              <a:latin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86,35 млн.руб.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</a:rPr>
              <a:t>=</a:t>
            </a:r>
            <a:r>
              <a:rPr lang="ru-RU" sz="1600" b="1" dirty="0" smtClean="0">
                <a:latin typeface="Arial" pitchFamily="34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</a:rPr>
              <a:t>313,13 млн.руб</a:t>
            </a:r>
            <a:r>
              <a:rPr lang="ru-RU" sz="1600" b="1" dirty="0" smtClean="0">
                <a:latin typeface="Arial" pitchFamily="34" charset="0"/>
              </a:rPr>
              <a:t>.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3059832" y="2204864"/>
            <a:ext cx="2869490" cy="785818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ru-RU" sz="1600" b="1" dirty="0" smtClean="0">
                <a:latin typeface="Arial" pitchFamily="34" charset="0"/>
              </a:rPr>
              <a:t>Региональная программа </a:t>
            </a:r>
          </a:p>
          <a:p>
            <a:pPr algn="ctr"/>
            <a:r>
              <a:rPr lang="ru-RU" sz="1600" b="1" dirty="0" smtClean="0">
                <a:latin typeface="Arial" pitchFamily="34" charset="0"/>
              </a:rPr>
              <a:t>модернизации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</a:rPr>
              <a:t>156,23 млн.руб</a:t>
            </a:r>
            <a:r>
              <a:rPr lang="ru-RU" sz="1600" b="1" dirty="0" smtClean="0">
                <a:latin typeface="Arial" pitchFamily="34" charset="0"/>
              </a:rPr>
              <a:t>.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6000759" y="2857496"/>
            <a:ext cx="2857521" cy="785818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ru-RU" sz="1600" b="1" dirty="0" smtClean="0">
                <a:latin typeface="Arial" pitchFamily="34" charset="0"/>
              </a:rPr>
              <a:t>Комплексные областные</a:t>
            </a:r>
          </a:p>
          <a:p>
            <a:pPr algn="ctr"/>
            <a:r>
              <a:rPr lang="ru-RU" sz="1600" b="1" dirty="0" smtClean="0">
                <a:latin typeface="Arial" pitchFamily="34" charset="0"/>
              </a:rPr>
              <a:t> целевые программы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</a:rPr>
              <a:t>90,04 млн.руб</a:t>
            </a:r>
            <a:r>
              <a:rPr lang="ru-RU" sz="1600" b="1" dirty="0" smtClean="0">
                <a:latin typeface="Arial" pitchFamily="34" charset="0"/>
              </a:rPr>
              <a:t>.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9872" y="764704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Источники финансирования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36609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Сравнительные объемы совокупного финансирования модернизации в регионах ЦФО (2011-2012г.г.)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 bwMode="auto">
          <a:xfrm>
            <a:off x="5904656" y="4437112"/>
            <a:ext cx="3131840" cy="2276872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7813"/>
            <a:ext cx="9286940" cy="1008047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Долевое распределение средств 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по источникам финансирования 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(2011-2012 г.г.)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484784"/>
          <a:ext cx="5472608" cy="5263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нутый угол 4"/>
          <p:cNvSpPr/>
          <p:nvPr/>
        </p:nvSpPr>
        <p:spPr>
          <a:xfrm>
            <a:off x="6012160" y="4429132"/>
            <a:ext cx="2952328" cy="2220278"/>
          </a:xfrm>
          <a:prstGeom prst="foldedCorner">
            <a:avLst>
              <a:gd name="adj" fmla="val 13174"/>
            </a:avLst>
          </a:prstGeom>
          <a:solidFill>
            <a:srgbClr val="FDEADA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ru-RU" sz="1200" b="1" u="sng" dirty="0" smtClean="0">
                <a:solidFill>
                  <a:srgbClr val="153943"/>
                </a:solidFill>
              </a:rPr>
              <a:t>В ЦФО федеральную субсидию на исполнение данных мероприятий получили 12 регионов:</a:t>
            </a:r>
          </a:p>
          <a:p>
            <a:r>
              <a:rPr lang="ru-RU" sz="1200" dirty="0" smtClean="0">
                <a:solidFill>
                  <a:srgbClr val="153943"/>
                </a:solidFill>
              </a:rPr>
              <a:t>в 2011 году – Белгородская, Брянская, Ивановская, Калужская, Костромская , Смоленская области, </a:t>
            </a:r>
          </a:p>
          <a:p>
            <a:r>
              <a:rPr lang="ru-RU" sz="1200" dirty="0" smtClean="0">
                <a:solidFill>
                  <a:srgbClr val="153943"/>
                </a:solidFill>
              </a:rPr>
              <a:t>в 2012году – Воронежская, Липецкая, Рязанская, </a:t>
            </a:r>
          </a:p>
          <a:p>
            <a:r>
              <a:rPr lang="ru-RU" sz="1200" dirty="0" smtClean="0">
                <a:solidFill>
                  <a:srgbClr val="153943"/>
                </a:solidFill>
              </a:rPr>
              <a:t>Тверская, Тульская и Ярославская области</a:t>
            </a:r>
            <a:endParaRPr lang="ru-RU" sz="1200" dirty="0">
              <a:solidFill>
                <a:srgbClr val="15394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1484784"/>
            <a:ext cx="3059832" cy="273003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19434F"/>
                </a:solidFill>
              </a:rPr>
              <a:t>Существенная финансовая поддержка модернизации наркологической службы осуществляется в тех регионах ЦФО, которые были включены в реализацию мероприятий, направленных на формирование здорового образа жизни у населения РФ, включая сокращение потребления алкоголя и табака, за счет бюджетных ассигнований федерального бюджета  (Постановления Правительства РФ №1237 от 31.12.2010г и  №1166 от 27.12.2011г.)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72500" y="6245225"/>
            <a:ext cx="457200" cy="476250"/>
          </a:xfrm>
        </p:spPr>
        <p:txBody>
          <a:bodyPr/>
          <a:lstStyle/>
          <a:p>
            <a:pPr>
              <a:defRPr/>
            </a:pPr>
            <a:fld id="{00690672-1AD5-4BB3-9E47-528A7370F0B0}" type="slidenum">
              <a:rPr lang="es-ES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>
                <a:defRPr/>
              </a:pPr>
              <a:t>7</a:t>
            </a:fld>
            <a:endParaRPr lang="es-E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1285860"/>
          </a:xfrm>
        </p:spPr>
        <p:txBody>
          <a:bodyPr/>
          <a:lstStyle/>
          <a:p>
            <a:pPr algn="ctr" eaLnBrk="1" hangingPunct="1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Доля областной субсидии (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в%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) в совокупном финансировании мероприятий Федеральной программы по формированию здорового образа жизни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(по регионам ЦФО)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-1357354" y="1500174"/>
          <a:ext cx="9787006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5724309"/>
            <a:ext cx="8208912" cy="919401"/>
          </a:xfrm>
          <a:prstGeom prst="roundRect">
            <a:avLst/>
          </a:prstGeom>
          <a:solidFill>
            <a:srgbClr val="F7F9F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5 регионов ЦФО (Владимирская, Курская, Московская, Орловская и Тамбовская области) в 2011-2012 годах не были включены в Федеральную программу по формированию здорового образа жизни</a:t>
            </a: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10"/>
          <p:cNvSpPr txBox="1">
            <a:spLocks noChangeArrowheads="1"/>
          </p:cNvSpPr>
          <p:nvPr/>
        </p:nvSpPr>
        <p:spPr bwMode="auto">
          <a:xfrm>
            <a:off x="395288" y="1071546"/>
            <a:ext cx="4105275" cy="33655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20</a:t>
            </a:r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11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Calibri" pitchFamily="34" charset="0"/>
              </a:rPr>
              <a:t>год</a:t>
            </a:r>
          </a:p>
        </p:txBody>
      </p:sp>
      <p:sp>
        <p:nvSpPr>
          <p:cNvPr id="11272" name="Text Box 10"/>
          <p:cNvSpPr txBox="1">
            <a:spLocks noChangeArrowheads="1"/>
          </p:cNvSpPr>
          <p:nvPr/>
        </p:nvSpPr>
        <p:spPr bwMode="auto">
          <a:xfrm>
            <a:off x="4787900" y="1071546"/>
            <a:ext cx="4032250" cy="33655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alibri" pitchFamily="34" charset="0"/>
              </a:rPr>
              <a:t>20</a:t>
            </a:r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12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Calibri" pitchFamily="34" charset="0"/>
              </a:rPr>
              <a:t>год</a:t>
            </a:r>
          </a:p>
        </p:txBody>
      </p:sp>
      <p:sp>
        <p:nvSpPr>
          <p:cNvPr id="11273" name="Line 8"/>
          <p:cNvSpPr>
            <a:spLocks noChangeShapeType="1"/>
          </p:cNvSpPr>
          <p:nvPr/>
        </p:nvSpPr>
        <p:spPr bwMode="auto">
          <a:xfrm>
            <a:off x="4643436" y="1341438"/>
            <a:ext cx="45719" cy="4159264"/>
          </a:xfrm>
          <a:prstGeom prst="line">
            <a:avLst/>
          </a:prstGeom>
          <a:noFill/>
          <a:ln w="9525">
            <a:solidFill>
              <a:srgbClr val="336699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5" name="Object 154"/>
          <p:cNvGraphicFramePr>
            <a:graphicFrameLocks noChangeAspect="1"/>
          </p:cNvGraphicFramePr>
          <p:nvPr/>
        </p:nvGraphicFramePr>
        <p:xfrm>
          <a:off x="-428660" y="1214422"/>
          <a:ext cx="5810264" cy="4273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Object 154"/>
          <p:cNvGraphicFramePr>
            <a:graphicFrameLocks noChangeAspect="1"/>
          </p:cNvGraphicFramePr>
          <p:nvPr/>
        </p:nvGraphicFramePr>
        <p:xfrm>
          <a:off x="4572000" y="1214422"/>
          <a:ext cx="5580000" cy="442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71472" y="5643578"/>
            <a:ext cx="8208912" cy="10215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Брянская, Воронежская и Орловская служба не были включены в региональную программу модернизации в 2011 году,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а Владимирская – в 2012г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4480" y="214290"/>
            <a:ext cx="61204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Региональные программы модернизации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(совокупный объем по субъектам ЦФО)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10"/>
          <p:cNvSpPr txBox="1">
            <a:spLocks noChangeArrowheads="1"/>
          </p:cNvSpPr>
          <p:nvPr/>
        </p:nvSpPr>
        <p:spPr bwMode="auto">
          <a:xfrm>
            <a:off x="395288" y="1000108"/>
            <a:ext cx="4105275" cy="33655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20</a:t>
            </a:r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11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Calibri" pitchFamily="34" charset="0"/>
              </a:rPr>
              <a:t>год</a:t>
            </a:r>
          </a:p>
        </p:txBody>
      </p:sp>
      <p:sp>
        <p:nvSpPr>
          <p:cNvPr id="11272" name="Text Box 10"/>
          <p:cNvSpPr txBox="1">
            <a:spLocks noChangeArrowheads="1"/>
          </p:cNvSpPr>
          <p:nvPr/>
        </p:nvSpPr>
        <p:spPr bwMode="auto">
          <a:xfrm>
            <a:off x="4787900" y="1000108"/>
            <a:ext cx="4032250" cy="33655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alibri" pitchFamily="34" charset="0"/>
              </a:rPr>
              <a:t>20</a:t>
            </a:r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12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Calibri" pitchFamily="34" charset="0"/>
              </a:rPr>
              <a:t>год</a:t>
            </a:r>
          </a:p>
        </p:txBody>
      </p:sp>
      <p:sp>
        <p:nvSpPr>
          <p:cNvPr id="11273" name="Line 8"/>
          <p:cNvSpPr>
            <a:spLocks noChangeShapeType="1"/>
          </p:cNvSpPr>
          <p:nvPr/>
        </p:nvSpPr>
        <p:spPr bwMode="auto">
          <a:xfrm>
            <a:off x="4643436" y="1341438"/>
            <a:ext cx="45719" cy="3730636"/>
          </a:xfrm>
          <a:prstGeom prst="line">
            <a:avLst/>
          </a:prstGeom>
          <a:noFill/>
          <a:ln w="9525">
            <a:solidFill>
              <a:srgbClr val="336699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5" name="Object 154"/>
          <p:cNvGraphicFramePr>
            <a:graphicFrameLocks noChangeAspect="1"/>
          </p:cNvGraphicFramePr>
          <p:nvPr/>
        </p:nvGraphicFramePr>
        <p:xfrm>
          <a:off x="-428660" y="1142982"/>
          <a:ext cx="5724000" cy="4014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Object 154"/>
          <p:cNvGraphicFramePr>
            <a:graphicFrameLocks noChangeAspect="1"/>
          </p:cNvGraphicFramePr>
          <p:nvPr/>
        </p:nvGraphicFramePr>
        <p:xfrm>
          <a:off x="4429124" y="1500174"/>
          <a:ext cx="5580000" cy="4280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85786" y="214290"/>
            <a:ext cx="7429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Комплексные областные целевые программы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(совокупный объем по субъектам ЦФО)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564" y="5572140"/>
            <a:ext cx="8572592" cy="9704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700" dirty="0" smtClean="0">
                <a:solidFill>
                  <a:schemeClr val="accent4">
                    <a:lumMod val="50000"/>
                  </a:schemeClr>
                </a:solidFill>
              </a:rPr>
              <a:t>В нескольких регионах в определенные периоды наркологическая служба не привлекалась к реализации мероприятий  областных целевых программ (Ивановская в 2011-2012г.г., Орловская – в 2011г, Брянская – в 2012г)</a:t>
            </a:r>
            <a:endParaRPr lang="ru-RU" sz="17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5214950"/>
            <a:ext cx="8858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* Прочие расходы – тест-системы, медикаменты, реактивы, расходные материалы, обучение,  профилактическая работа  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esentatio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eve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3890</TotalTime>
  <Words>2076</Words>
  <Application>Microsoft Office PowerPoint</Application>
  <PresentationFormat>Экран (4:3)</PresentationFormat>
  <Paragraphs>371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Специальное оформление</vt:lpstr>
      <vt:lpstr>1_Специальное оформление</vt:lpstr>
      <vt:lpstr>Presentation</vt:lpstr>
      <vt:lpstr>Слайд 1</vt:lpstr>
      <vt:lpstr>Слайд 2</vt:lpstr>
      <vt:lpstr>Слайд 3</vt:lpstr>
      <vt:lpstr>Слайд 4</vt:lpstr>
      <vt:lpstr>Сравнительные объемы совокупного финансирования модернизации в регионах ЦФО (2011-2012г.г.)</vt:lpstr>
      <vt:lpstr>Долевое распределение средств  по источникам финансирования  (2011-2012 г.г.)</vt:lpstr>
      <vt:lpstr>Доля областной субсидии (в%) в совокупном финансировании мероприятий Федеральной программы по формированию здорового образа жизни (по регионам ЦФО)</vt:lpstr>
      <vt:lpstr>Слайд 8</vt:lpstr>
      <vt:lpstr>Слайд 9</vt:lpstr>
      <vt:lpstr>Слайд 10</vt:lpstr>
      <vt:lpstr>Слайд 11</vt:lpstr>
      <vt:lpstr>Слайд 12</vt:lpstr>
      <vt:lpstr>Распределение всех средств по модернизации в ЦФО                        2011 - 2012г.г. </vt:lpstr>
      <vt:lpstr>Долевое распределение финансовых средств в регионах ЦФО (2011-2012г.г.)</vt:lpstr>
      <vt:lpstr>Слайд 15</vt:lpstr>
      <vt:lpstr>Болевые точки материально-технической базы в регионах ЦФО к началу модернизации</vt:lpstr>
      <vt:lpstr>Слайд 17</vt:lpstr>
      <vt:lpstr>Слайд 18</vt:lpstr>
      <vt:lpstr>Проблемы закупочной деятельности:</vt:lpstr>
      <vt:lpstr>Трудности при исполнении Стандарта оснащения:</vt:lpstr>
      <vt:lpstr>Оснащенность оборудованием наркологических учреждений регионов ЦФО (на 01.11.2012г.)</vt:lpstr>
      <vt:lpstr>Слайд 22</vt:lpstr>
      <vt:lpstr>Слайд 23</vt:lpstr>
      <vt:lpstr>Средства  региональных  бюджетов,  направленные на проведение ремонтов, млн.руб.</vt:lpstr>
      <vt:lpstr>Кадровая проблема</vt:lpstr>
      <vt:lpstr>Решение кадровых проблем в регионах ЦФО</vt:lpstr>
      <vt:lpstr>Слайд 27</vt:lpstr>
      <vt:lpstr>Слайд 28</vt:lpstr>
      <vt:lpstr>Планы 2013 года</vt:lpstr>
      <vt:lpstr>Слайд 30</vt:lpstr>
      <vt:lpstr>Шаги по дальнейшему развитию модернизации наркологической службы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Nikolaeva</cp:lastModifiedBy>
  <cp:revision>427</cp:revision>
  <dcterms:created xsi:type="dcterms:W3CDTF">2012-10-21T18:30:16Z</dcterms:created>
  <dcterms:modified xsi:type="dcterms:W3CDTF">2012-11-22T05:39:10Z</dcterms:modified>
</cp:coreProperties>
</file>